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93" r:id="rId2"/>
    <p:sldId id="394" r:id="rId3"/>
    <p:sldId id="378" r:id="rId4"/>
    <p:sldId id="396" r:id="rId5"/>
    <p:sldId id="397" r:id="rId6"/>
    <p:sldId id="399" r:id="rId7"/>
    <p:sldId id="398" r:id="rId8"/>
    <p:sldId id="400" r:id="rId9"/>
    <p:sldId id="401" r:id="rId10"/>
    <p:sldId id="381" r:id="rId11"/>
    <p:sldId id="382" r:id="rId12"/>
    <p:sldId id="383" r:id="rId13"/>
    <p:sldId id="384" r:id="rId14"/>
    <p:sldId id="385" r:id="rId15"/>
    <p:sldId id="386" r:id="rId16"/>
    <p:sldId id="387" r:id="rId17"/>
    <p:sldId id="388" r:id="rId18"/>
    <p:sldId id="389" r:id="rId19"/>
    <p:sldId id="39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0544"/>
    <a:srgbClr val="808080"/>
    <a:srgbClr val="EC0444"/>
    <a:srgbClr val="D0D0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598" autoAdjust="0"/>
    <p:restoredTop sz="96318" autoAdjust="0"/>
  </p:normalViewPr>
  <p:slideViewPr>
    <p:cSldViewPr snapToGrid="0" snapToObjects="1">
      <p:cViewPr varScale="1">
        <p:scale>
          <a:sx n="92" d="100"/>
          <a:sy n="92" d="100"/>
        </p:scale>
        <p:origin x="138"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Hind Light"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Hind Light" charset="0"/>
              </a:defRPr>
            </a:lvl1pPr>
          </a:lstStyle>
          <a:p>
            <a:fld id="{C69982D0-56E8-0044-BE89-01E01F7F1767}" type="datetimeFigureOut">
              <a:rPr lang="en-GB" smtClean="0"/>
              <a:pPr/>
              <a:t>29/01/2019</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Hind Light"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Hind Light" charset="0"/>
              </a:defRPr>
            </a:lvl1pPr>
          </a:lstStyle>
          <a:p>
            <a:fld id="{232D69D7-FF1D-704E-B319-8C18815298E9}" type="slidenum">
              <a:rPr lang="en-GB" smtClean="0"/>
              <a:pPr/>
              <a:t>‹#›</a:t>
            </a:fld>
            <a:endParaRPr lang="en-GB" dirty="0"/>
          </a:p>
        </p:txBody>
      </p:sp>
    </p:spTree>
    <p:extLst>
      <p:ext uri="{BB962C8B-B14F-4D97-AF65-F5344CB8AC3E}">
        <p14:creationId xmlns:p14="http://schemas.microsoft.com/office/powerpoint/2010/main" val="1731200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Hind Light" charset="0"/>
        <a:ea typeface="+mn-ea"/>
        <a:cs typeface="+mn-cs"/>
      </a:defRPr>
    </a:lvl1pPr>
    <a:lvl2pPr marL="457200" algn="l" defTabSz="914400" rtl="0" eaLnBrk="1" latinLnBrk="0" hangingPunct="1">
      <a:defRPr sz="1200" b="0" i="0" kern="1200">
        <a:solidFill>
          <a:schemeClr val="tx1"/>
        </a:solidFill>
        <a:latin typeface="Hind Light" charset="0"/>
        <a:ea typeface="+mn-ea"/>
        <a:cs typeface="+mn-cs"/>
      </a:defRPr>
    </a:lvl2pPr>
    <a:lvl3pPr marL="914400" algn="l" defTabSz="914400" rtl="0" eaLnBrk="1" latinLnBrk="0" hangingPunct="1">
      <a:defRPr sz="1200" b="0" i="0" kern="1200">
        <a:solidFill>
          <a:schemeClr val="tx1"/>
        </a:solidFill>
        <a:latin typeface="Hind Light" charset="0"/>
        <a:ea typeface="+mn-ea"/>
        <a:cs typeface="+mn-cs"/>
      </a:defRPr>
    </a:lvl3pPr>
    <a:lvl4pPr marL="1371600" algn="l" defTabSz="914400" rtl="0" eaLnBrk="1" latinLnBrk="0" hangingPunct="1">
      <a:defRPr sz="1200" b="0" i="0" kern="1200">
        <a:solidFill>
          <a:schemeClr val="tx1"/>
        </a:solidFill>
        <a:latin typeface="Hind Light" charset="0"/>
        <a:ea typeface="+mn-ea"/>
        <a:cs typeface="+mn-cs"/>
      </a:defRPr>
    </a:lvl4pPr>
    <a:lvl5pPr marL="1828800" algn="l" defTabSz="914400" rtl="0" eaLnBrk="1" latinLnBrk="0" hangingPunct="1">
      <a:defRPr sz="1200" b="0" i="0" kern="1200">
        <a:solidFill>
          <a:schemeClr val="tx1"/>
        </a:solidFill>
        <a:latin typeface="Hind Light"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2D69D7-FF1D-704E-B319-8C18815298E9}" type="slidenum">
              <a:rPr lang="en-GB" smtClean="0"/>
              <a:pPr/>
              <a:t>1</a:t>
            </a:fld>
            <a:endParaRPr lang="en-GB" dirty="0"/>
          </a:p>
        </p:txBody>
      </p:sp>
    </p:spTree>
    <p:extLst>
      <p:ext uri="{BB962C8B-B14F-4D97-AF65-F5344CB8AC3E}">
        <p14:creationId xmlns:p14="http://schemas.microsoft.com/office/powerpoint/2010/main" val="33507443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bg>
      <p:bgPr>
        <a:solidFill>
          <a:schemeClr val="tx1"/>
        </a:solidFill>
        <a:effectLst/>
      </p:bgPr>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559976" y="1261302"/>
            <a:ext cx="9399998" cy="1661993"/>
          </a:xfrm>
          <a:prstGeom prst="rect">
            <a:avLst/>
          </a:prstGeom>
        </p:spPr>
        <p:txBody>
          <a:bodyPr>
            <a:noAutofit/>
          </a:bodyPr>
          <a:lstStyle>
            <a:lvl1pPr>
              <a:defRPr sz="6000" b="1" i="0" baseline="0">
                <a:solidFill>
                  <a:schemeClr val="bg1"/>
                </a:solidFill>
              </a:defRPr>
            </a:lvl1pPr>
          </a:lstStyle>
          <a:p>
            <a:r>
              <a:rPr lang="en-US" dirty="0"/>
              <a:t>Click to edit presentation title</a:t>
            </a:r>
            <a:endParaRPr lang="en-GB" dirty="0"/>
          </a:p>
        </p:txBody>
      </p:sp>
      <p:sp>
        <p:nvSpPr>
          <p:cNvPr id="9" name="Text Placeholder 8"/>
          <p:cNvSpPr>
            <a:spLocks noGrp="1"/>
          </p:cNvSpPr>
          <p:nvPr>
            <p:ph type="body" sz="quarter" idx="13" hasCustomPrompt="1"/>
          </p:nvPr>
        </p:nvSpPr>
        <p:spPr>
          <a:xfrm>
            <a:off x="559975" y="4830351"/>
            <a:ext cx="9399999" cy="1130084"/>
          </a:xfrm>
          <a:prstGeom prst="rect">
            <a:avLst/>
          </a:prstGeom>
        </p:spPr>
        <p:txBody>
          <a:bodyPr lIns="0" tIns="0" rIns="0" bIns="0" anchor="b" anchorCtr="0"/>
          <a:lstStyle>
            <a:lvl1pPr>
              <a:lnSpc>
                <a:spcPct val="0"/>
              </a:lnSpc>
              <a:defRPr baseline="0">
                <a:solidFill>
                  <a:schemeClr val="bg1"/>
                </a:solidFill>
                <a:latin typeface="Hind SemiBold"/>
              </a:defRPr>
            </a:lvl1pPr>
          </a:lstStyle>
          <a:p>
            <a:pPr lvl="0"/>
            <a:r>
              <a:rPr lang="en-US" dirty="0"/>
              <a:t>Click to edit presentation subtitle</a:t>
            </a:r>
          </a:p>
        </p:txBody>
      </p:sp>
      <p:sp>
        <p:nvSpPr>
          <p:cNvPr id="6" name="Text Placeholder 8"/>
          <p:cNvSpPr>
            <a:spLocks noGrp="1"/>
          </p:cNvSpPr>
          <p:nvPr>
            <p:ph type="body" sz="quarter" idx="14" hasCustomPrompt="1"/>
          </p:nvPr>
        </p:nvSpPr>
        <p:spPr>
          <a:xfrm>
            <a:off x="559975" y="6030442"/>
            <a:ext cx="9399999" cy="260824"/>
          </a:xfrm>
          <a:prstGeom prst="rect">
            <a:avLst/>
          </a:prstGeom>
        </p:spPr>
        <p:txBody>
          <a:bodyPr lIns="0" tIns="0" rIns="0" bIns="0"/>
          <a:lstStyle>
            <a:lvl1pPr>
              <a:defRPr baseline="0">
                <a:solidFill>
                  <a:schemeClr val="tx2"/>
                </a:solidFill>
                <a:latin typeface="Hind SemiBold"/>
              </a:defRPr>
            </a:lvl1pPr>
          </a:lstStyle>
          <a:p>
            <a:pPr lvl="0"/>
            <a:r>
              <a:rPr lang="en-US" dirty="0"/>
              <a:t>Click to edit presentation date February 21, 2017</a:t>
            </a:r>
          </a:p>
        </p:txBody>
      </p:sp>
      <p:pic>
        <p:nvPicPr>
          <p:cNvPr id="10" name="Picture 9" descr="za_logo a_white_rgb.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9976" y="431980"/>
            <a:ext cx="2606841" cy="374399"/>
          </a:xfrm>
          <a:prstGeom prst="rect">
            <a:avLst/>
          </a:prstGeom>
        </p:spPr>
      </p:pic>
    </p:spTree>
    <p:extLst>
      <p:ext uri="{BB962C8B-B14F-4D97-AF65-F5344CB8AC3E}">
        <p14:creationId xmlns:p14="http://schemas.microsoft.com/office/powerpoint/2010/main" val="83461612"/>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624" userDrawn="1">
          <p15:clr>
            <a:srgbClr val="FBAE40"/>
          </p15:clr>
        </p15:guide>
        <p15:guide id="4" pos="1406" userDrawn="1">
          <p15:clr>
            <a:srgbClr val="FBAE40"/>
          </p15:clr>
        </p15:guide>
        <p15:guide id="5" pos="5054" userDrawn="1">
          <p15:clr>
            <a:srgbClr val="FBAE40"/>
          </p15:clr>
        </p15:guide>
        <p15:guide id="6" pos="6274" userDrawn="1">
          <p15:clr>
            <a:srgbClr val="FBAE40"/>
          </p15:clr>
        </p15:guide>
        <p15:guide id="7" pos="7490" userDrawn="1">
          <p15:clr>
            <a:srgbClr val="FBAE40"/>
          </p15:clr>
        </p15:guide>
        <p15:guide id="8" pos="19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297124" y="6589501"/>
            <a:ext cx="1368230" cy="88614"/>
          </a:xfrm>
          <a:prstGeom prst="rect">
            <a:avLst/>
          </a:prstGeom>
        </p:spPr>
        <p:txBody>
          <a:bodyPr lIns="0" tIns="0" rIns="0" bIns="0"/>
          <a:lstStyle>
            <a:lvl1pPr>
              <a:defRPr sz="576" b="0" i="0">
                <a:solidFill>
                  <a:schemeClr val="bg1"/>
                </a:solidFill>
                <a:latin typeface="Hind-Light"/>
                <a:cs typeface="Hind-Light"/>
              </a:defRPr>
            </a:lvl1pPr>
          </a:lstStyle>
          <a:p>
            <a:pPr marL="7701">
              <a:spcBef>
                <a:spcPts val="115"/>
              </a:spcBef>
            </a:pPr>
            <a:r>
              <a:rPr lang="en-US" spc="9" dirty="0">
                <a:solidFill>
                  <a:prstClr val="white"/>
                </a:solidFill>
              </a:rPr>
              <a:t>Zigbee Alliance</a:t>
            </a:r>
            <a:r>
              <a:rPr lang="en-US" spc="-18" dirty="0">
                <a:solidFill>
                  <a:prstClr val="white"/>
                </a:solidFill>
              </a:rPr>
              <a:t> </a:t>
            </a:r>
            <a:r>
              <a:rPr lang="en-US" spc="9" dirty="0">
                <a:solidFill>
                  <a:prstClr val="white"/>
                </a:solidFill>
              </a:rPr>
              <a:t>guidelines_draft_161216_01</a:t>
            </a:r>
          </a:p>
        </p:txBody>
      </p:sp>
      <p:sp>
        <p:nvSpPr>
          <p:cNvPr id="4" name="Holder 4"/>
          <p:cNvSpPr>
            <a:spLocks noGrp="1"/>
          </p:cNvSpPr>
          <p:nvPr>
            <p:ph type="sldNum" sz="quarter" idx="7"/>
          </p:nvPr>
        </p:nvSpPr>
        <p:spPr>
          <a:xfrm>
            <a:off x="11793336" y="6590035"/>
            <a:ext cx="109366" cy="265842"/>
          </a:xfrm>
          <a:prstGeom prst="rect">
            <a:avLst/>
          </a:prstGeom>
        </p:spPr>
        <p:txBody>
          <a:bodyPr lIns="0" tIns="0" rIns="0" bIns="0"/>
          <a:lstStyle>
            <a:lvl1pPr>
              <a:defRPr sz="576" b="0" i="0">
                <a:solidFill>
                  <a:schemeClr val="bg1"/>
                </a:solidFill>
                <a:latin typeface="Hind-Light"/>
                <a:cs typeface="Hind-Light"/>
              </a:defRPr>
            </a:lvl1pPr>
          </a:lstStyle>
          <a:p>
            <a:pPr marL="53139">
              <a:spcBef>
                <a:spcPts val="115"/>
              </a:spcBef>
            </a:pPr>
            <a:fld id="{81D60167-4931-47E6-BA6A-407CBD079E47}" type="slidenum">
              <a:rPr lang="uk-UA" spc="12" smtClean="0">
                <a:solidFill>
                  <a:prstClr val="white"/>
                </a:solidFill>
              </a:rPr>
              <a:pPr marL="53139">
                <a:spcBef>
                  <a:spcPts val="115"/>
                </a:spcBef>
              </a:pPr>
              <a:t>‹#›</a:t>
            </a:fld>
            <a:endParaRPr lang="uk-UA" spc="12" dirty="0">
              <a:solidFill>
                <a:prstClr val="white"/>
              </a:solidFill>
            </a:endParaRPr>
          </a:p>
        </p:txBody>
      </p:sp>
      <p:sp>
        <p:nvSpPr>
          <p:cNvPr id="5" name="Footer Placeholder 3">
            <a:extLst>
              <a:ext uri="{FF2B5EF4-FFF2-40B4-BE49-F238E27FC236}">
                <a16:creationId xmlns:a16="http://schemas.microsoft.com/office/drawing/2014/main" id="{EF71C291-5CF9-413F-8D9E-07F431415A71}"/>
              </a:ext>
            </a:extLst>
          </p:cNvPr>
          <p:cNvSpPr txBox="1">
            <a:spLocks/>
          </p:cNvSpPr>
          <p:nvPr userDrawn="1"/>
        </p:nvSpPr>
        <p:spPr>
          <a:xfrm>
            <a:off x="2852057" y="6307817"/>
            <a:ext cx="2624404"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1171395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D0D0D0"/>
        </a:solidFill>
        <a:effectLst/>
      </p:bgPr>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559976" y="430307"/>
            <a:ext cx="9399211" cy="2998694"/>
          </a:xfrm>
          <a:prstGeom prst="rect">
            <a:avLst/>
          </a:prstGeom>
        </p:spPr>
        <p:txBody>
          <a:bodyPr>
            <a:noAutofit/>
          </a:bodyPr>
          <a:lstStyle>
            <a:lvl1pPr>
              <a:defRPr sz="6000" baseline="0">
                <a:solidFill>
                  <a:schemeClr val="tx1"/>
                </a:solidFill>
              </a:defRPr>
            </a:lvl1pPr>
          </a:lstStyle>
          <a:p>
            <a:r>
              <a:rPr lang="en-US" dirty="0"/>
              <a:t>Click to edit </a:t>
            </a:r>
            <a:br>
              <a:rPr lang="en-US" dirty="0"/>
            </a:br>
            <a:r>
              <a:rPr lang="en-US" dirty="0"/>
              <a:t>section title</a:t>
            </a:r>
            <a:endParaRPr lang="en-GB" dirty="0"/>
          </a:p>
        </p:txBody>
      </p:sp>
      <p:sp>
        <p:nvSpPr>
          <p:cNvPr id="9" name="Text Placeholder 8"/>
          <p:cNvSpPr>
            <a:spLocks noGrp="1"/>
          </p:cNvSpPr>
          <p:nvPr>
            <p:ph type="body" sz="quarter" idx="13" hasCustomPrompt="1"/>
          </p:nvPr>
        </p:nvSpPr>
        <p:spPr>
          <a:xfrm>
            <a:off x="559977" y="4200306"/>
            <a:ext cx="4558175" cy="1790132"/>
          </a:xfrm>
          <a:prstGeom prst="rect">
            <a:avLst/>
          </a:prstGeom>
        </p:spPr>
        <p:txBody>
          <a:bodyPr lIns="0" tIns="0" rIns="0" bIns="0" anchor="b" anchorCtr="0"/>
          <a:lstStyle>
            <a:lvl1pPr marL="0">
              <a:spcBef>
                <a:spcPts val="0"/>
              </a:spcBef>
              <a:spcAft>
                <a:spcPts val="0"/>
              </a:spcAft>
              <a:defRPr b="0" i="0" baseline="0">
                <a:solidFill>
                  <a:schemeClr val="tx1"/>
                </a:solidFill>
                <a:latin typeface="Hind Light"/>
              </a:defRPr>
            </a:lvl1pPr>
          </a:lstStyle>
          <a:p>
            <a:pPr lvl="0"/>
            <a:r>
              <a:rPr lang="en-US" dirty="0"/>
              <a:t>Click to edit section description.</a:t>
            </a:r>
          </a:p>
          <a:p>
            <a:pPr lvl="0"/>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endParaRPr lang="en-US" dirty="0"/>
          </a:p>
        </p:txBody>
      </p:sp>
      <p:sp>
        <p:nvSpPr>
          <p:cNvPr id="4" name="Footer Placeholder 3">
            <a:extLst>
              <a:ext uri="{FF2B5EF4-FFF2-40B4-BE49-F238E27FC236}">
                <a16:creationId xmlns:a16="http://schemas.microsoft.com/office/drawing/2014/main" id="{F8B6B0B2-9201-46D5-BE58-DF89508CF17A}"/>
              </a:ext>
            </a:extLst>
          </p:cNvPr>
          <p:cNvSpPr txBox="1">
            <a:spLocks/>
          </p:cNvSpPr>
          <p:nvPr userDrawn="1"/>
        </p:nvSpPr>
        <p:spPr>
          <a:xfrm>
            <a:off x="2852057" y="6307817"/>
            <a:ext cx="2624404"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1798180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0" name="Content Placeholder 3"/>
          <p:cNvSpPr>
            <a:spLocks noGrp="1"/>
          </p:cNvSpPr>
          <p:nvPr>
            <p:ph sz="half" idx="13" hasCustomPrompt="1"/>
          </p:nvPr>
        </p:nvSpPr>
        <p:spPr>
          <a:xfrm>
            <a:off x="559977" y="329222"/>
            <a:ext cx="11119544" cy="350830"/>
          </a:xfrm>
          <a:prstGeom prst="rect">
            <a:avLst/>
          </a:prstGeom>
        </p:spPr>
        <p:txBody>
          <a:bodyPr lIns="0" tIns="0" rIns="0" bIns="0"/>
          <a:lstStyle>
            <a:lvl1pPr>
              <a:spcAft>
                <a:spcPts val="0"/>
              </a:spcAft>
              <a:defRPr sz="2000" b="1" i="0">
                <a:solidFill>
                  <a:schemeClr val="tx2"/>
                </a:solidFill>
                <a:latin typeface="Hind"/>
              </a:defRPr>
            </a:lvl1pPr>
            <a:lvl2pPr>
              <a:spcAft>
                <a:spcPts val="0"/>
              </a:spcAft>
              <a:defRPr/>
            </a:lvl2pPr>
            <a:lvl3pPr>
              <a:spcAft>
                <a:spcPts val="0"/>
              </a:spcAft>
              <a:defRPr/>
            </a:lvl3pPr>
          </a:lstStyle>
          <a:p>
            <a:pPr lvl="0"/>
            <a:r>
              <a:rPr lang="en-US" dirty="0"/>
              <a:t>Click to edit section title</a:t>
            </a:r>
          </a:p>
        </p:txBody>
      </p:sp>
      <p:sp>
        <p:nvSpPr>
          <p:cNvPr id="13" name="Title 1"/>
          <p:cNvSpPr>
            <a:spLocks noGrp="1"/>
          </p:cNvSpPr>
          <p:nvPr>
            <p:ph type="title" hasCustomPrompt="1"/>
          </p:nvPr>
        </p:nvSpPr>
        <p:spPr>
          <a:xfrm>
            <a:off x="559977" y="690055"/>
            <a:ext cx="11119544" cy="1260382"/>
          </a:xfrm>
          <a:prstGeom prst="rect">
            <a:avLst/>
          </a:prstGeom>
        </p:spPr>
        <p:txBody>
          <a:bodyPr/>
          <a:lstStyle/>
          <a:p>
            <a:r>
              <a:rPr lang="en-US" dirty="0"/>
              <a:t>Click to edit page title</a:t>
            </a:r>
            <a:endParaRPr lang="en-GB" dirty="0"/>
          </a:p>
        </p:txBody>
      </p:sp>
      <p:sp>
        <p:nvSpPr>
          <p:cNvPr id="11" name="Content Placeholder 3"/>
          <p:cNvSpPr>
            <a:spLocks noGrp="1"/>
          </p:cNvSpPr>
          <p:nvPr>
            <p:ph sz="half" idx="14" hasCustomPrompt="1"/>
          </p:nvPr>
        </p:nvSpPr>
        <p:spPr>
          <a:xfrm>
            <a:off x="559977" y="2400955"/>
            <a:ext cx="5499774" cy="3767592"/>
          </a:xfrm>
          <a:prstGeom prst="rect">
            <a:avLst/>
          </a:prstGeom>
        </p:spPr>
        <p:txBody>
          <a:bodyPr lIns="0" tIns="0" rIns="0" bIns="0"/>
          <a:lstStyle>
            <a:lvl1pPr marL="0" marR="0" indent="0" algn="l" defTabSz="914400" rtl="0" eaLnBrk="1" fontAlgn="auto" latinLnBrk="0" hangingPunct="1">
              <a:lnSpc>
                <a:spcPct val="90000"/>
              </a:lnSpc>
              <a:spcBef>
                <a:spcPts val="0"/>
              </a:spcBef>
              <a:spcAft>
                <a:spcPts val="0"/>
              </a:spcAft>
              <a:buClrTx/>
              <a:buSzTx/>
              <a:buFont typeface="Arial" charset="0"/>
              <a:buNone/>
              <a:tabLst/>
              <a:defRPr sz="2000" b="0" i="0">
                <a:solidFill>
                  <a:schemeClr val="tx1"/>
                </a:solidFill>
                <a:latin typeface="Hind Light"/>
              </a:defRPr>
            </a:lvl1pPr>
            <a:lvl2pPr>
              <a:spcAft>
                <a:spcPts val="0"/>
              </a:spcAft>
              <a:defRPr baseline="0">
                <a:solidFill>
                  <a:schemeClr val="tx1"/>
                </a:solidFill>
              </a:defRPr>
            </a:lvl2pPr>
            <a:lvl3pPr>
              <a:spcAft>
                <a:spcPts val="0"/>
              </a:spcAft>
              <a:buSzPct val="100000"/>
              <a:defRPr>
                <a:solidFill>
                  <a:schemeClr val="tx1"/>
                </a:solidFill>
              </a:defRPr>
            </a:lvl3pPr>
          </a:lstStyle>
          <a:p>
            <a:pPr marL="0" marR="0" lvl="0" indent="0" algn="l" defTabSz="914400" rtl="0" eaLnBrk="1" fontAlgn="auto" latinLnBrk="0" hangingPunct="1">
              <a:lnSpc>
                <a:spcPct val="90000"/>
              </a:lnSpc>
              <a:spcBef>
                <a:spcPts val="0"/>
              </a:spcBef>
              <a:spcAft>
                <a:spcPts val="0"/>
              </a:spcAft>
              <a:buClrTx/>
              <a:buSzTx/>
              <a:buFont typeface="Arial" charset="0"/>
              <a:buNone/>
              <a:tabLst/>
              <a:defRPr/>
            </a:pPr>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br>
              <a:rPr lang="en-US" dirty="0"/>
            </a:b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br>
              <a:rPr lang="en-US" dirty="0"/>
            </a:b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br>
              <a:rPr lang="en-US" dirty="0"/>
            </a:b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br>
              <a:rPr lang="en-US" dirty="0"/>
            </a:br>
            <a:r>
              <a:rPr lang="en-US" dirty="0"/>
              <a:t>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a:t>
            </a:r>
            <a:br>
              <a:rPr lang="en-US" dirty="0"/>
            </a:br>
            <a:r>
              <a:rPr lang="en-US" dirty="0"/>
              <a:t>ex </a:t>
            </a:r>
            <a:r>
              <a:rPr lang="en-US" dirty="0" err="1"/>
              <a:t>ea</a:t>
            </a:r>
            <a:r>
              <a:rPr lang="en-US" dirty="0"/>
              <a:t> </a:t>
            </a:r>
            <a:r>
              <a:rPr lang="en-US" dirty="0" err="1"/>
              <a:t>commodo</a:t>
            </a:r>
            <a:r>
              <a:rPr lang="en-US" dirty="0"/>
              <a:t> </a:t>
            </a:r>
            <a:r>
              <a:rPr lang="en-US" dirty="0" err="1"/>
              <a:t>consequat</a:t>
            </a:r>
            <a:r>
              <a:rPr lang="en-US" dirty="0"/>
              <a:t>. </a:t>
            </a:r>
          </a:p>
          <a:p>
            <a:pPr lvl="0"/>
            <a:endParaRPr lang="en-US" dirty="0"/>
          </a:p>
          <a:p>
            <a:pPr lvl="0"/>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a:t>
            </a:r>
            <a:br>
              <a:rPr lang="en-US" dirty="0"/>
            </a:br>
            <a:r>
              <a:rPr lang="en-US" dirty="0" err="1"/>
              <a:t>voluptate</a:t>
            </a:r>
            <a:r>
              <a:rPr lang="en-US" dirty="0"/>
              <a:t>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 </a:t>
            </a:r>
            <a:r>
              <a:rPr lang="en-US" dirty="0" err="1"/>
              <a:t>eu</a:t>
            </a:r>
            <a:r>
              <a:rPr lang="en-US" dirty="0"/>
              <a:t> </a:t>
            </a:r>
            <a:r>
              <a:rPr lang="en-US" dirty="0" err="1"/>
              <a:t>fugiat</a:t>
            </a:r>
            <a:br>
              <a:rPr lang="en-US" dirty="0"/>
            </a:br>
            <a:r>
              <a:rPr lang="en-US" dirty="0" err="1"/>
              <a:t>nulla</a:t>
            </a:r>
            <a:r>
              <a:rPr lang="en-US" dirty="0"/>
              <a:t> </a:t>
            </a:r>
            <a:r>
              <a:rPr lang="en-US" dirty="0" err="1"/>
              <a:t>pariatur</a:t>
            </a:r>
            <a:r>
              <a:rPr lang="en-US" dirty="0"/>
              <a:t>. </a:t>
            </a:r>
            <a:r>
              <a:rPr lang="en-US" dirty="0" err="1"/>
              <a:t>Excepteur</a:t>
            </a:r>
            <a:r>
              <a:rPr lang="en-US" dirty="0"/>
              <a:t> </a:t>
            </a:r>
            <a:r>
              <a:rPr lang="en-US" dirty="0" err="1"/>
              <a:t>sint</a:t>
            </a:r>
            <a:r>
              <a:rPr lang="en-US" dirty="0"/>
              <a:t> </a:t>
            </a:r>
            <a:r>
              <a:rPr lang="en-US" dirty="0" err="1"/>
              <a:t>occaecat</a:t>
            </a:r>
            <a:r>
              <a:rPr lang="en-US" dirty="0"/>
              <a:t> </a:t>
            </a:r>
            <a:br>
              <a:rPr lang="en-US" dirty="0"/>
            </a:br>
            <a:r>
              <a:rPr lang="en-US" dirty="0" err="1"/>
              <a:t>cupidatat</a:t>
            </a:r>
            <a:r>
              <a:rPr lang="en-US" dirty="0"/>
              <a:t> non </a:t>
            </a:r>
            <a:r>
              <a:rPr lang="en-US" dirty="0" err="1"/>
              <a:t>proident</a:t>
            </a:r>
            <a:r>
              <a:rPr lang="en-US" dirty="0"/>
              <a:t>, </a:t>
            </a:r>
            <a:r>
              <a:rPr lang="en-US" dirty="0" err="1"/>
              <a:t>unt</a:t>
            </a:r>
            <a:r>
              <a:rPr lang="en-US" dirty="0"/>
              <a:t> in culpa qui </a:t>
            </a:r>
            <a:br>
              <a:rPr lang="en-US" dirty="0"/>
            </a:br>
            <a:r>
              <a:rPr lang="en-US" dirty="0" err="1"/>
              <a:t>officia</a:t>
            </a:r>
            <a:r>
              <a:rPr lang="en-US" dirty="0"/>
              <a:t> </a:t>
            </a:r>
            <a:r>
              <a:rPr lang="en-US" dirty="0" err="1"/>
              <a:t>deserunt</a:t>
            </a:r>
            <a:r>
              <a:rPr lang="en-US" dirty="0"/>
              <a:t> </a:t>
            </a:r>
            <a:r>
              <a:rPr lang="en-US" dirty="0" err="1"/>
              <a:t>mollit</a:t>
            </a:r>
            <a:r>
              <a:rPr lang="en-US" dirty="0"/>
              <a:t> </a:t>
            </a:r>
            <a:r>
              <a:rPr lang="en-US" dirty="0" err="1"/>
              <a:t>anim</a:t>
            </a:r>
            <a:r>
              <a:rPr lang="en-US" dirty="0"/>
              <a:t> id </a:t>
            </a:r>
            <a:r>
              <a:rPr lang="en-US" dirty="0" err="1"/>
              <a:t>est</a:t>
            </a:r>
            <a:r>
              <a:rPr lang="en-US" dirty="0"/>
              <a:t> </a:t>
            </a:r>
            <a:r>
              <a:rPr lang="en-US" dirty="0" err="1"/>
              <a:t>laborum</a:t>
            </a:r>
            <a:r>
              <a:rPr lang="en-US" dirty="0"/>
              <a:t>.</a:t>
            </a:r>
          </a:p>
        </p:txBody>
      </p:sp>
      <p:sp>
        <p:nvSpPr>
          <p:cNvPr id="12" name="Content Placeholder 3"/>
          <p:cNvSpPr>
            <a:spLocks noGrp="1"/>
          </p:cNvSpPr>
          <p:nvPr>
            <p:ph sz="half" idx="15"/>
          </p:nvPr>
        </p:nvSpPr>
        <p:spPr>
          <a:xfrm>
            <a:off x="6179747" y="2400955"/>
            <a:ext cx="5499774" cy="3767592"/>
          </a:xfrm>
          <a:prstGeom prst="rect">
            <a:avLst/>
          </a:prstGeom>
        </p:spPr>
        <p:txBody>
          <a:bodyPr lIns="0" tIns="0" rIns="0" bIns="0"/>
          <a:lstStyle>
            <a:lvl1pPr>
              <a:spcAft>
                <a:spcPts val="0"/>
              </a:spcAft>
              <a:defRPr>
                <a:solidFill>
                  <a:schemeClr val="tx1"/>
                </a:solidFill>
                <a:latin typeface="Hind"/>
              </a:defRPr>
            </a:lvl1pPr>
            <a:lvl2pPr>
              <a:spcAft>
                <a:spcPts val="0"/>
              </a:spcAft>
              <a:defRPr baseline="0">
                <a:solidFill>
                  <a:schemeClr val="tx1"/>
                </a:solidFill>
              </a:defRPr>
            </a:lvl2pPr>
            <a:lvl3pPr>
              <a:spcAft>
                <a:spcPts val="0"/>
              </a:spcAft>
              <a:buSzPct val="100000"/>
              <a:defRPr>
                <a:solidFill>
                  <a:schemeClr val="tx1"/>
                </a:solidFill>
              </a:defRPr>
            </a:lvl3pPr>
          </a:lstStyle>
          <a:p>
            <a:pPr lvl="0"/>
            <a:r>
              <a:rPr lang="en-US"/>
              <a:t>Click to edit Master text styles</a:t>
            </a:r>
          </a:p>
          <a:p>
            <a:pPr lvl="1"/>
            <a:r>
              <a:rPr lang="en-US"/>
              <a:t>Second level</a:t>
            </a:r>
          </a:p>
          <a:p>
            <a:pPr lvl="2"/>
            <a:r>
              <a:rPr lang="en-US"/>
              <a:t>Third level</a:t>
            </a:r>
          </a:p>
        </p:txBody>
      </p:sp>
      <p:sp>
        <p:nvSpPr>
          <p:cNvPr id="6" name="Footer Placeholder 3">
            <a:extLst>
              <a:ext uri="{FF2B5EF4-FFF2-40B4-BE49-F238E27FC236}">
                <a16:creationId xmlns:a16="http://schemas.microsoft.com/office/drawing/2014/main" id="{2E5C49EC-A0D8-46C1-B7DF-05D3FBEE836A}"/>
              </a:ext>
            </a:extLst>
          </p:cNvPr>
          <p:cNvSpPr txBox="1">
            <a:spLocks/>
          </p:cNvSpPr>
          <p:nvPr userDrawn="1"/>
        </p:nvSpPr>
        <p:spPr>
          <a:xfrm>
            <a:off x="2852057" y="6307817"/>
            <a:ext cx="2624404"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4324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solidFill>
        <a:effectLst/>
      </p:bgPr>
    </p:bg>
    <p:spTree>
      <p:nvGrpSpPr>
        <p:cNvPr id="1" name=""/>
        <p:cNvGrpSpPr/>
        <p:nvPr/>
      </p:nvGrpSpPr>
      <p:grpSpPr>
        <a:xfrm>
          <a:off x="0" y="0"/>
          <a:ext cx="0" cy="0"/>
          <a:chOff x="0" y="0"/>
          <a:chExt cx="0" cy="0"/>
        </a:xfrm>
      </p:grpSpPr>
      <p:sp>
        <p:nvSpPr>
          <p:cNvPr id="8" name="Content Placeholder 3"/>
          <p:cNvSpPr>
            <a:spLocks noGrp="1"/>
          </p:cNvSpPr>
          <p:nvPr>
            <p:ph sz="half" idx="14"/>
          </p:nvPr>
        </p:nvSpPr>
        <p:spPr>
          <a:xfrm>
            <a:off x="559977" y="2400955"/>
            <a:ext cx="5499774" cy="3767592"/>
          </a:xfrm>
          <a:prstGeom prst="rect">
            <a:avLst/>
          </a:prstGeom>
        </p:spPr>
        <p:txBody>
          <a:bodyPr lIns="0" tIns="0" rIns="0" bIns="0"/>
          <a:lstStyle>
            <a:lvl1pPr>
              <a:spcAft>
                <a:spcPts val="0"/>
              </a:spcAft>
              <a:defRPr>
                <a:solidFill>
                  <a:schemeClr val="tx1"/>
                </a:solidFill>
                <a:latin typeface="Hind"/>
              </a:defRPr>
            </a:lvl1pPr>
            <a:lvl2pPr>
              <a:spcAft>
                <a:spcPts val="0"/>
              </a:spcAft>
              <a:defRPr baseline="0">
                <a:solidFill>
                  <a:schemeClr val="tx1"/>
                </a:solidFill>
              </a:defRPr>
            </a:lvl2pPr>
            <a:lvl3pPr>
              <a:spcAft>
                <a:spcPts val="0"/>
              </a:spcAft>
              <a:buSzPct val="100000"/>
              <a:defRPr>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Content Placeholder 3"/>
          <p:cNvSpPr>
            <a:spLocks noGrp="1"/>
          </p:cNvSpPr>
          <p:nvPr>
            <p:ph sz="half" idx="15"/>
          </p:nvPr>
        </p:nvSpPr>
        <p:spPr>
          <a:xfrm>
            <a:off x="6179747" y="2400955"/>
            <a:ext cx="5499774" cy="3767592"/>
          </a:xfrm>
          <a:prstGeom prst="rect">
            <a:avLst/>
          </a:prstGeom>
        </p:spPr>
        <p:txBody>
          <a:bodyPr lIns="0" tIns="0" rIns="0" bIns="0"/>
          <a:lstStyle>
            <a:lvl1pPr>
              <a:spcAft>
                <a:spcPts val="0"/>
              </a:spcAft>
              <a:defRPr>
                <a:solidFill>
                  <a:srgbClr val="ED0544"/>
                </a:solidFill>
                <a:latin typeface="Hind"/>
              </a:defRPr>
            </a:lvl1pPr>
            <a:lvl2pPr>
              <a:spcAft>
                <a:spcPts val="0"/>
              </a:spcAft>
              <a:defRPr baseline="0">
                <a:solidFill>
                  <a:schemeClr val="tx1"/>
                </a:solidFill>
              </a:defRPr>
            </a:lvl2pPr>
            <a:lvl3pPr>
              <a:spcAft>
                <a:spcPts val="0"/>
              </a:spcAft>
              <a:buSzPct val="100000"/>
              <a:defRPr>
                <a:solidFill>
                  <a:schemeClr val="tx1"/>
                </a:solidFill>
              </a:defRPr>
            </a:lvl3pPr>
          </a:lstStyle>
          <a:p>
            <a:pPr lvl="0"/>
            <a:r>
              <a:rPr lang="en-US"/>
              <a:t>Click to edit Master text styles</a:t>
            </a:r>
          </a:p>
          <a:p>
            <a:pPr lvl="1"/>
            <a:r>
              <a:rPr lang="en-US"/>
              <a:t>Second level</a:t>
            </a:r>
          </a:p>
          <a:p>
            <a:pPr lvl="2"/>
            <a:r>
              <a:rPr lang="en-US"/>
              <a:t>Third level</a:t>
            </a:r>
          </a:p>
        </p:txBody>
      </p:sp>
      <p:sp>
        <p:nvSpPr>
          <p:cNvPr id="13" name="Content Placeholder 3"/>
          <p:cNvSpPr>
            <a:spLocks noGrp="1"/>
          </p:cNvSpPr>
          <p:nvPr>
            <p:ph sz="half" idx="13" hasCustomPrompt="1"/>
          </p:nvPr>
        </p:nvSpPr>
        <p:spPr>
          <a:xfrm>
            <a:off x="559977" y="329222"/>
            <a:ext cx="11119544" cy="350830"/>
          </a:xfrm>
          <a:prstGeom prst="rect">
            <a:avLst/>
          </a:prstGeom>
        </p:spPr>
        <p:txBody>
          <a:bodyPr lIns="0" tIns="0" rIns="0" bIns="0"/>
          <a:lstStyle>
            <a:lvl1pPr>
              <a:spcAft>
                <a:spcPts val="0"/>
              </a:spcAft>
              <a:defRPr sz="2000" b="1" i="0">
                <a:solidFill>
                  <a:schemeClr val="tx2"/>
                </a:solidFill>
                <a:latin typeface="Hind"/>
              </a:defRPr>
            </a:lvl1pPr>
            <a:lvl2pPr>
              <a:spcAft>
                <a:spcPts val="0"/>
              </a:spcAft>
              <a:defRPr/>
            </a:lvl2pPr>
            <a:lvl3pPr>
              <a:spcAft>
                <a:spcPts val="0"/>
              </a:spcAft>
              <a:defRPr/>
            </a:lvl3pPr>
          </a:lstStyle>
          <a:p>
            <a:pPr lvl="0"/>
            <a:r>
              <a:rPr lang="en-US" dirty="0"/>
              <a:t>Click to edit section title</a:t>
            </a:r>
          </a:p>
        </p:txBody>
      </p:sp>
      <p:sp>
        <p:nvSpPr>
          <p:cNvPr id="14" name="Title 1"/>
          <p:cNvSpPr>
            <a:spLocks noGrp="1"/>
          </p:cNvSpPr>
          <p:nvPr>
            <p:ph type="title" hasCustomPrompt="1"/>
          </p:nvPr>
        </p:nvSpPr>
        <p:spPr>
          <a:xfrm>
            <a:off x="559977" y="690055"/>
            <a:ext cx="11119544" cy="1260382"/>
          </a:xfrm>
          <a:prstGeom prst="rect">
            <a:avLst/>
          </a:prstGeom>
        </p:spPr>
        <p:txBody>
          <a:bodyPr/>
          <a:lstStyle/>
          <a:p>
            <a:r>
              <a:rPr lang="en-US" dirty="0"/>
              <a:t>Click to edit page title</a:t>
            </a:r>
            <a:endParaRPr lang="en-GB" dirty="0"/>
          </a:p>
        </p:txBody>
      </p:sp>
      <p:sp>
        <p:nvSpPr>
          <p:cNvPr id="6" name="Footer Placeholder 3">
            <a:extLst>
              <a:ext uri="{FF2B5EF4-FFF2-40B4-BE49-F238E27FC236}">
                <a16:creationId xmlns:a16="http://schemas.microsoft.com/office/drawing/2014/main" id="{76C977BA-31FD-4870-A47B-DC53BDC45C8B}"/>
              </a:ext>
            </a:extLst>
          </p:cNvPr>
          <p:cNvSpPr txBox="1">
            <a:spLocks/>
          </p:cNvSpPr>
          <p:nvPr userDrawn="1"/>
        </p:nvSpPr>
        <p:spPr>
          <a:xfrm>
            <a:off x="2852057" y="6307817"/>
            <a:ext cx="2624404"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485711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bg>
      <p:bgPr>
        <a:solidFill>
          <a:schemeClr val="bg1"/>
        </a:solidFill>
        <a:effectLst/>
      </p:bgPr>
    </p:bg>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559977" y="2399370"/>
            <a:ext cx="3599852" cy="3767592"/>
          </a:xfrm>
          <a:prstGeom prst="rect">
            <a:avLst/>
          </a:prstGeom>
        </p:spPr>
        <p:txBody>
          <a:bodyPr lIns="0" tIns="0" rIns="0" bIns="0"/>
          <a:lstStyle>
            <a:lvl1pPr>
              <a:spcAft>
                <a:spcPts val="0"/>
              </a:spcAft>
              <a:defRPr>
                <a:solidFill>
                  <a:schemeClr val="tx1"/>
                </a:solidFill>
                <a:latin typeface="Hind"/>
              </a:defRPr>
            </a:lvl1pPr>
            <a:lvl2pPr>
              <a:spcAft>
                <a:spcPts val="0"/>
              </a:spcAft>
              <a:defRPr baseline="0">
                <a:solidFill>
                  <a:schemeClr val="tx1"/>
                </a:solidFill>
              </a:defRPr>
            </a:lvl2pPr>
            <a:lvl3pPr>
              <a:spcAft>
                <a:spcPts val="0"/>
              </a:spcAft>
              <a:buSzPct val="100000"/>
              <a:defRPr>
                <a:solidFill>
                  <a:schemeClr val="tx1"/>
                </a:solidFill>
              </a:defRPr>
            </a:lvl3pPr>
          </a:lstStyle>
          <a:p>
            <a:pPr lvl="0"/>
            <a:r>
              <a:rPr lang="en-US"/>
              <a:t>Click to edit Master text styles</a:t>
            </a:r>
          </a:p>
          <a:p>
            <a:pPr lvl="1"/>
            <a:r>
              <a:rPr lang="en-US"/>
              <a:t>Second level</a:t>
            </a:r>
          </a:p>
          <a:p>
            <a:pPr lvl="2"/>
            <a:r>
              <a:rPr lang="en-US"/>
              <a:t>Third level</a:t>
            </a:r>
          </a:p>
        </p:txBody>
      </p:sp>
      <p:sp>
        <p:nvSpPr>
          <p:cNvPr id="11" name="Content Placeholder 3"/>
          <p:cNvSpPr>
            <a:spLocks noGrp="1"/>
          </p:cNvSpPr>
          <p:nvPr>
            <p:ph sz="half" idx="18"/>
          </p:nvPr>
        </p:nvSpPr>
        <p:spPr>
          <a:xfrm>
            <a:off x="4309824" y="2399370"/>
            <a:ext cx="3599852" cy="3767592"/>
          </a:xfrm>
          <a:prstGeom prst="rect">
            <a:avLst/>
          </a:prstGeom>
        </p:spPr>
        <p:txBody>
          <a:bodyPr lIns="0" tIns="0" rIns="0" bIns="0"/>
          <a:lstStyle>
            <a:lvl1pPr>
              <a:spcAft>
                <a:spcPts val="0"/>
              </a:spcAft>
              <a:defRPr>
                <a:solidFill>
                  <a:schemeClr val="tx1"/>
                </a:solidFill>
                <a:latin typeface="Hind"/>
              </a:defRPr>
            </a:lvl1pPr>
            <a:lvl2pPr>
              <a:spcAft>
                <a:spcPts val="0"/>
              </a:spcAft>
              <a:defRPr baseline="0">
                <a:solidFill>
                  <a:schemeClr val="tx1"/>
                </a:solidFill>
              </a:defRPr>
            </a:lvl2pPr>
            <a:lvl3pPr>
              <a:spcAft>
                <a:spcPts val="0"/>
              </a:spcAft>
              <a:buSzPct val="100000"/>
              <a:defRPr>
                <a:solidFill>
                  <a:schemeClr val="tx1"/>
                </a:solidFill>
              </a:defRPr>
            </a:lvl3pPr>
          </a:lstStyle>
          <a:p>
            <a:pPr lvl="0"/>
            <a:r>
              <a:rPr lang="en-US"/>
              <a:t>Click to edit Master text styles</a:t>
            </a:r>
          </a:p>
          <a:p>
            <a:pPr lvl="1"/>
            <a:r>
              <a:rPr lang="en-US"/>
              <a:t>Second level</a:t>
            </a:r>
          </a:p>
          <a:p>
            <a:pPr lvl="2"/>
            <a:r>
              <a:rPr lang="en-US"/>
              <a:t>Third level</a:t>
            </a:r>
          </a:p>
        </p:txBody>
      </p:sp>
      <p:sp>
        <p:nvSpPr>
          <p:cNvPr id="15" name="Content Placeholder 3"/>
          <p:cNvSpPr>
            <a:spLocks noGrp="1"/>
          </p:cNvSpPr>
          <p:nvPr>
            <p:ph sz="half" idx="15"/>
          </p:nvPr>
        </p:nvSpPr>
        <p:spPr>
          <a:xfrm>
            <a:off x="8079669" y="2390954"/>
            <a:ext cx="3599852" cy="3767592"/>
          </a:xfrm>
          <a:prstGeom prst="rect">
            <a:avLst/>
          </a:prstGeom>
        </p:spPr>
        <p:txBody>
          <a:bodyPr lIns="0" tIns="0" rIns="0" bIns="0"/>
          <a:lstStyle>
            <a:lvl1pPr>
              <a:spcAft>
                <a:spcPts val="0"/>
              </a:spcAft>
              <a:defRPr>
                <a:solidFill>
                  <a:srgbClr val="ED0544"/>
                </a:solidFill>
                <a:latin typeface="Hind"/>
              </a:defRPr>
            </a:lvl1pPr>
            <a:lvl2pPr>
              <a:spcAft>
                <a:spcPts val="0"/>
              </a:spcAft>
              <a:defRPr baseline="0">
                <a:solidFill>
                  <a:schemeClr val="tx1"/>
                </a:solidFill>
              </a:defRPr>
            </a:lvl2pPr>
            <a:lvl3pPr>
              <a:spcAft>
                <a:spcPts val="0"/>
              </a:spcAft>
              <a:buSzPct val="100000"/>
              <a:defRPr>
                <a:solidFill>
                  <a:schemeClr val="tx1"/>
                </a:solidFill>
              </a:defRPr>
            </a:lvl3pPr>
          </a:lstStyle>
          <a:p>
            <a:pPr lvl="0"/>
            <a:r>
              <a:rPr lang="en-US"/>
              <a:t>Click to edit Master text styles</a:t>
            </a:r>
          </a:p>
          <a:p>
            <a:pPr lvl="1"/>
            <a:r>
              <a:rPr lang="en-US"/>
              <a:t>Second level</a:t>
            </a:r>
          </a:p>
          <a:p>
            <a:pPr lvl="2"/>
            <a:r>
              <a:rPr lang="en-US"/>
              <a:t>Third level</a:t>
            </a:r>
          </a:p>
        </p:txBody>
      </p:sp>
      <p:sp>
        <p:nvSpPr>
          <p:cNvPr id="19" name="Content Placeholder 3"/>
          <p:cNvSpPr>
            <a:spLocks noGrp="1"/>
          </p:cNvSpPr>
          <p:nvPr>
            <p:ph sz="half" idx="13" hasCustomPrompt="1"/>
          </p:nvPr>
        </p:nvSpPr>
        <p:spPr>
          <a:xfrm>
            <a:off x="559977" y="329222"/>
            <a:ext cx="11119544" cy="350830"/>
          </a:xfrm>
          <a:prstGeom prst="rect">
            <a:avLst/>
          </a:prstGeom>
        </p:spPr>
        <p:txBody>
          <a:bodyPr lIns="0" tIns="0" rIns="0" bIns="0"/>
          <a:lstStyle>
            <a:lvl1pPr>
              <a:spcAft>
                <a:spcPts val="0"/>
              </a:spcAft>
              <a:defRPr sz="2000" b="1" i="0">
                <a:solidFill>
                  <a:schemeClr val="tx2"/>
                </a:solidFill>
                <a:latin typeface="Hind"/>
              </a:defRPr>
            </a:lvl1pPr>
            <a:lvl2pPr>
              <a:spcAft>
                <a:spcPts val="0"/>
              </a:spcAft>
              <a:defRPr/>
            </a:lvl2pPr>
            <a:lvl3pPr>
              <a:spcAft>
                <a:spcPts val="0"/>
              </a:spcAft>
              <a:defRPr/>
            </a:lvl3pPr>
          </a:lstStyle>
          <a:p>
            <a:pPr lvl="0"/>
            <a:r>
              <a:rPr lang="en-US" dirty="0"/>
              <a:t>Click to edit section title</a:t>
            </a:r>
          </a:p>
        </p:txBody>
      </p:sp>
      <p:sp>
        <p:nvSpPr>
          <p:cNvPr id="20" name="Title 1"/>
          <p:cNvSpPr>
            <a:spLocks noGrp="1"/>
          </p:cNvSpPr>
          <p:nvPr>
            <p:ph type="title" hasCustomPrompt="1"/>
          </p:nvPr>
        </p:nvSpPr>
        <p:spPr>
          <a:xfrm>
            <a:off x="559977" y="690055"/>
            <a:ext cx="11119544" cy="1260382"/>
          </a:xfrm>
          <a:prstGeom prst="rect">
            <a:avLst/>
          </a:prstGeom>
        </p:spPr>
        <p:txBody>
          <a:bodyPr/>
          <a:lstStyle/>
          <a:p>
            <a:r>
              <a:rPr lang="en-US" dirty="0"/>
              <a:t>Click to edit page title</a:t>
            </a:r>
            <a:endParaRPr lang="en-GB" dirty="0"/>
          </a:p>
        </p:txBody>
      </p:sp>
      <p:sp>
        <p:nvSpPr>
          <p:cNvPr id="7" name="Footer Placeholder 3">
            <a:extLst>
              <a:ext uri="{FF2B5EF4-FFF2-40B4-BE49-F238E27FC236}">
                <a16:creationId xmlns:a16="http://schemas.microsoft.com/office/drawing/2014/main" id="{9B8325B7-9716-4337-8C35-2FC334BA9593}"/>
              </a:ext>
            </a:extLst>
          </p:cNvPr>
          <p:cNvSpPr txBox="1">
            <a:spLocks/>
          </p:cNvSpPr>
          <p:nvPr userDrawn="1"/>
        </p:nvSpPr>
        <p:spPr>
          <a:xfrm>
            <a:off x="2852057" y="6307817"/>
            <a:ext cx="2624404"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quote">
    <p:bg>
      <p:bgPr>
        <a:solidFill>
          <a:schemeClr val="bg1"/>
        </a:solidFill>
        <a:effectLst/>
      </p:bgPr>
    </p:bg>
    <p:spTree>
      <p:nvGrpSpPr>
        <p:cNvPr id="1" name=""/>
        <p:cNvGrpSpPr/>
        <p:nvPr/>
      </p:nvGrpSpPr>
      <p:grpSpPr>
        <a:xfrm>
          <a:off x="0" y="0"/>
          <a:ext cx="0" cy="0"/>
          <a:chOff x="0" y="0"/>
          <a:chExt cx="0" cy="0"/>
        </a:xfrm>
      </p:grpSpPr>
      <p:sp>
        <p:nvSpPr>
          <p:cNvPr id="6" name="Title 7"/>
          <p:cNvSpPr>
            <a:spLocks noGrp="1"/>
          </p:cNvSpPr>
          <p:nvPr>
            <p:ph type="title" hasCustomPrompt="1"/>
          </p:nvPr>
        </p:nvSpPr>
        <p:spPr>
          <a:xfrm>
            <a:off x="559977" y="680052"/>
            <a:ext cx="9399997" cy="3480254"/>
          </a:xfrm>
          <a:prstGeom prst="rect">
            <a:avLst/>
          </a:prstGeom>
        </p:spPr>
        <p:txBody>
          <a:bodyPr>
            <a:noAutofit/>
          </a:bodyPr>
          <a:lstStyle>
            <a:lvl1pPr marL="360363" indent="-360363">
              <a:lnSpc>
                <a:spcPct val="90000"/>
              </a:lnSpc>
              <a:defRPr sz="6000" b="1" i="0" baseline="0">
                <a:solidFill>
                  <a:srgbClr val="ED0544"/>
                </a:solidFill>
              </a:defRPr>
            </a:lvl1pPr>
          </a:lstStyle>
          <a:p>
            <a:r>
              <a:rPr lang="en-US" dirty="0"/>
              <a:t>“Space for a</a:t>
            </a:r>
            <a:br>
              <a:rPr lang="en-US" dirty="0"/>
            </a:br>
            <a:r>
              <a:rPr lang="en-US" dirty="0"/>
              <a:t>hero quote.”</a:t>
            </a:r>
            <a:endParaRPr lang="en-GB" dirty="0"/>
          </a:p>
        </p:txBody>
      </p:sp>
      <p:sp>
        <p:nvSpPr>
          <p:cNvPr id="3" name="Footer Placeholder 3">
            <a:extLst>
              <a:ext uri="{FF2B5EF4-FFF2-40B4-BE49-F238E27FC236}">
                <a16:creationId xmlns:a16="http://schemas.microsoft.com/office/drawing/2014/main" id="{5AB1F555-72D5-45CD-BA4C-3A89430AAD9B}"/>
              </a:ext>
            </a:extLst>
          </p:cNvPr>
          <p:cNvSpPr txBox="1">
            <a:spLocks/>
          </p:cNvSpPr>
          <p:nvPr userDrawn="1"/>
        </p:nvSpPr>
        <p:spPr>
          <a:xfrm>
            <a:off x="2852057" y="6307817"/>
            <a:ext cx="2624404"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977548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6" name="Content Placeholder 3"/>
          <p:cNvSpPr>
            <a:spLocks noGrp="1"/>
          </p:cNvSpPr>
          <p:nvPr>
            <p:ph sz="half" idx="13" hasCustomPrompt="1"/>
          </p:nvPr>
        </p:nvSpPr>
        <p:spPr>
          <a:xfrm>
            <a:off x="559977" y="329222"/>
            <a:ext cx="11119544" cy="350830"/>
          </a:xfrm>
          <a:prstGeom prst="rect">
            <a:avLst/>
          </a:prstGeom>
        </p:spPr>
        <p:txBody>
          <a:bodyPr lIns="0" tIns="0" rIns="0" bIns="0"/>
          <a:lstStyle>
            <a:lvl1pPr>
              <a:spcAft>
                <a:spcPts val="0"/>
              </a:spcAft>
              <a:defRPr sz="2000" b="1" i="0">
                <a:solidFill>
                  <a:schemeClr val="tx2"/>
                </a:solidFill>
                <a:latin typeface="Hind"/>
              </a:defRPr>
            </a:lvl1pPr>
            <a:lvl2pPr>
              <a:spcAft>
                <a:spcPts val="0"/>
              </a:spcAft>
              <a:defRPr/>
            </a:lvl2pPr>
            <a:lvl3pPr>
              <a:spcAft>
                <a:spcPts val="0"/>
              </a:spcAft>
              <a:defRPr/>
            </a:lvl3pPr>
          </a:lstStyle>
          <a:p>
            <a:pPr lvl="0"/>
            <a:r>
              <a:rPr lang="en-US" dirty="0"/>
              <a:t>Click to edit section title</a:t>
            </a:r>
          </a:p>
        </p:txBody>
      </p:sp>
      <p:sp>
        <p:nvSpPr>
          <p:cNvPr id="7" name="Title 1"/>
          <p:cNvSpPr>
            <a:spLocks noGrp="1"/>
          </p:cNvSpPr>
          <p:nvPr>
            <p:ph type="title" hasCustomPrompt="1"/>
          </p:nvPr>
        </p:nvSpPr>
        <p:spPr>
          <a:xfrm>
            <a:off x="559977" y="690055"/>
            <a:ext cx="11119544" cy="1260382"/>
          </a:xfrm>
          <a:prstGeom prst="rect">
            <a:avLst/>
          </a:prstGeom>
        </p:spPr>
        <p:txBody>
          <a:bodyPr/>
          <a:lstStyle/>
          <a:p>
            <a:r>
              <a:rPr lang="en-US" dirty="0"/>
              <a:t>Click to edit page title</a:t>
            </a:r>
            <a:endParaRPr lang="en-GB" dirty="0"/>
          </a:p>
        </p:txBody>
      </p:sp>
      <p:sp>
        <p:nvSpPr>
          <p:cNvPr id="4" name="Footer Placeholder 3">
            <a:extLst>
              <a:ext uri="{FF2B5EF4-FFF2-40B4-BE49-F238E27FC236}">
                <a16:creationId xmlns:a16="http://schemas.microsoft.com/office/drawing/2014/main" id="{9E0E1E0A-86AE-492A-B0C8-B52FBA4EA61E}"/>
              </a:ext>
            </a:extLst>
          </p:cNvPr>
          <p:cNvSpPr txBox="1">
            <a:spLocks/>
          </p:cNvSpPr>
          <p:nvPr userDrawn="1"/>
        </p:nvSpPr>
        <p:spPr>
          <a:xfrm>
            <a:off x="2852057" y="6307817"/>
            <a:ext cx="2624404"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1402630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122363"/>
            <a:ext cx="7334839"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838200" y="3602038"/>
            <a:ext cx="6535615"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CB0AAE3-8EBD-0842-844D-A30FE61A6149}" type="slidenum">
              <a:rPr lang="en-US" smtClean="0"/>
              <a:t>‹#›</a:t>
            </a:fld>
            <a:endParaRPr lang="en-US" dirty="0"/>
          </a:p>
        </p:txBody>
      </p:sp>
      <p:sp>
        <p:nvSpPr>
          <p:cNvPr id="5" name="Footer Placeholder 3">
            <a:extLst>
              <a:ext uri="{FF2B5EF4-FFF2-40B4-BE49-F238E27FC236}">
                <a16:creationId xmlns:a16="http://schemas.microsoft.com/office/drawing/2014/main" id="{BBBCE4BC-702E-4A0E-9420-DE709D446E83}"/>
              </a:ext>
            </a:extLst>
          </p:cNvPr>
          <p:cNvSpPr txBox="1">
            <a:spLocks/>
          </p:cNvSpPr>
          <p:nvPr userDrawn="1"/>
        </p:nvSpPr>
        <p:spPr>
          <a:xfrm>
            <a:off x="2852057" y="6307817"/>
            <a:ext cx="2624404"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194641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lvl1pPr>
              <a:lnSpc>
                <a:spcPct val="100000"/>
              </a:lnSpc>
              <a:defRPr b="1" i="0">
                <a:latin typeface="Hind" charset="0"/>
                <a:ea typeface="Hind" charset="0"/>
                <a:cs typeface="Hind" charset="0"/>
              </a:defRPr>
            </a:lvl1pPr>
            <a:lvl2pPr>
              <a:lnSpc>
                <a:spcPct val="100000"/>
              </a:lnSpc>
              <a:defRPr b="0" i="0">
                <a:latin typeface="Hind Light" charset="0"/>
                <a:ea typeface="Hind Light" charset="0"/>
                <a:cs typeface="Hind Light" charset="0"/>
              </a:defRPr>
            </a:lvl2pPr>
            <a:lvl3pPr>
              <a:lnSpc>
                <a:spcPct val="100000"/>
              </a:lnSpc>
              <a:defRPr b="0" i="0">
                <a:latin typeface="Hind Light" charset="0"/>
                <a:ea typeface="Hind Light" charset="0"/>
                <a:cs typeface="Hind Light" charset="0"/>
              </a:defRPr>
            </a:lvl3pPr>
            <a:lvl4pPr>
              <a:lnSpc>
                <a:spcPct val="100000"/>
              </a:lnSpc>
              <a:defRPr b="0" i="0">
                <a:latin typeface="Hind Light" charset="0"/>
                <a:ea typeface="Hind Light" charset="0"/>
                <a:cs typeface="Hind Light" charset="0"/>
              </a:defRPr>
            </a:lvl4pPr>
            <a:lvl5pPr>
              <a:lnSpc>
                <a:spcPct val="100000"/>
              </a:lnSpc>
              <a:defRPr b="0" i="0">
                <a:latin typeface="Hind Light" charset="0"/>
                <a:ea typeface="Hind Light" charset="0"/>
                <a:cs typeface="Hind Light"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49E9AA4B-7301-40BD-8118-99851F82651D}"/>
              </a:ext>
            </a:extLst>
          </p:cNvPr>
          <p:cNvSpPr txBox="1">
            <a:spLocks/>
          </p:cNvSpPr>
          <p:nvPr userDrawn="1"/>
        </p:nvSpPr>
        <p:spPr>
          <a:xfrm>
            <a:off x="2852057" y="6307817"/>
            <a:ext cx="2624404"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431921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Title Placeholder 1"/>
          <p:cNvSpPr>
            <a:spLocks noGrp="1"/>
          </p:cNvSpPr>
          <p:nvPr>
            <p:ph type="title"/>
          </p:nvPr>
        </p:nvSpPr>
        <p:spPr>
          <a:xfrm>
            <a:off x="579976" y="680052"/>
            <a:ext cx="11099545" cy="1260382"/>
          </a:xfrm>
          <a:prstGeom prst="rect">
            <a:avLst/>
          </a:prstGeom>
        </p:spPr>
        <p:txBody>
          <a:bodyPr vert="horz" lIns="0" tIns="0" rIns="0" bIns="0" rtlCol="0" anchor="t">
            <a:normAutofit/>
          </a:bodyPr>
          <a:lstStyle/>
          <a:p>
            <a:r>
              <a:rPr lang="en-US"/>
              <a:t>Click to edit Master title style</a:t>
            </a:r>
            <a:endParaRPr lang="en-GB" dirty="0"/>
          </a:p>
        </p:txBody>
      </p:sp>
      <p:sp>
        <p:nvSpPr>
          <p:cNvPr id="20" name="Date Placeholder 3"/>
          <p:cNvSpPr txBox="1">
            <a:spLocks/>
          </p:cNvSpPr>
          <p:nvPr userDrawn="1"/>
        </p:nvSpPr>
        <p:spPr>
          <a:xfrm>
            <a:off x="559977" y="6289816"/>
            <a:ext cx="1135700" cy="218166"/>
          </a:xfrm>
          <a:prstGeom prst="rect">
            <a:avLst/>
          </a:prstGeom>
        </p:spPr>
        <p:txBody>
          <a:bodyPr vert="horz" lIns="0" tIns="0" rIns="0" bIns="0" rtlCol="0" anchor="ctr"/>
          <a:lstStyle>
            <a:defPPr>
              <a:defRPr lang="en-US"/>
            </a:defPPr>
            <a:lvl1pPr marL="0" algn="l" defTabSz="914400" rtl="0" eaLnBrk="1" latinLnBrk="0" hangingPunct="1">
              <a:defRPr sz="1000" kern="1200">
                <a:solidFill>
                  <a:schemeClr val="tx1"/>
                </a:solidFill>
                <a:latin typeface="Hind Light" charset="0"/>
                <a:ea typeface="Hind Light" charset="0"/>
                <a:cs typeface="Hind Light"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A32D787-BDA1-CF4E-83D5-7F5F1262647A}" type="datetime4">
              <a:rPr lang="en-GB" smtClean="0"/>
              <a:pPr/>
              <a:t>29 January 2019</a:t>
            </a:fld>
            <a:endParaRPr lang="en-GB" dirty="0"/>
          </a:p>
        </p:txBody>
      </p:sp>
      <p:sp>
        <p:nvSpPr>
          <p:cNvPr id="21" name="Slide Number Placeholder 5"/>
          <p:cNvSpPr txBox="1">
            <a:spLocks/>
          </p:cNvSpPr>
          <p:nvPr userDrawn="1"/>
        </p:nvSpPr>
        <p:spPr>
          <a:xfrm>
            <a:off x="10543822" y="6289816"/>
            <a:ext cx="1135699" cy="218166"/>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tx1"/>
                </a:solidFill>
                <a:latin typeface="Hind Light" charset="0"/>
                <a:ea typeface="Hind Light" charset="0"/>
                <a:cs typeface="Hind Light"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98DD826-6B59-B94D-BBBC-E8F656A33327}" type="slidenum">
              <a:rPr lang="en-GB" smtClean="0"/>
              <a:pPr/>
              <a:t>‹#›</a:t>
            </a:fld>
            <a:endParaRPr lang="en-GB" dirty="0"/>
          </a:p>
        </p:txBody>
      </p:sp>
    </p:spTree>
    <p:extLst>
      <p:ext uri="{BB962C8B-B14F-4D97-AF65-F5344CB8AC3E}">
        <p14:creationId xmlns:p14="http://schemas.microsoft.com/office/powerpoint/2010/main" val="1661439479"/>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7" r:id="rId5"/>
    <p:sldLayoutId id="2147483654" r:id="rId6"/>
    <p:sldLayoutId id="2147483655" r:id="rId7"/>
    <p:sldLayoutId id="2147483658" r:id="rId8"/>
    <p:sldLayoutId id="2147483659" r:id="rId9"/>
    <p:sldLayoutId id="2147483660" r:id="rId10"/>
  </p:sldLayoutIdLst>
  <p:hf hdr="0"/>
  <p:txStyles>
    <p:titleStyle>
      <a:lvl1pPr algn="l" defTabSz="914400" rtl="0" eaLnBrk="1" latinLnBrk="0" hangingPunct="1">
        <a:lnSpc>
          <a:spcPct val="90000"/>
        </a:lnSpc>
        <a:spcBef>
          <a:spcPct val="0"/>
        </a:spcBef>
        <a:buNone/>
        <a:defRPr sz="4000" b="1" i="0" kern="1200">
          <a:solidFill>
            <a:schemeClr val="tx1"/>
          </a:solidFill>
          <a:latin typeface="Montserrat" charset="0"/>
          <a:ea typeface="Montserrat" charset="0"/>
          <a:cs typeface="Montserrat" charset="0"/>
        </a:defRPr>
      </a:lvl1pPr>
    </p:titleStyle>
    <p:bodyStyle>
      <a:lvl1pPr marL="14288" indent="0" algn="l" defTabSz="914400" rtl="0" eaLnBrk="1" latinLnBrk="0" hangingPunct="1">
        <a:lnSpc>
          <a:spcPct val="90000"/>
        </a:lnSpc>
        <a:spcBef>
          <a:spcPts val="600"/>
        </a:spcBef>
        <a:spcAft>
          <a:spcPts val="600"/>
        </a:spcAft>
        <a:buFont typeface="Arial" charset="0"/>
        <a:buNone/>
        <a:tabLst/>
        <a:defRPr sz="2000" b="1" i="0" kern="1200">
          <a:solidFill>
            <a:schemeClr val="tx1"/>
          </a:solidFill>
          <a:latin typeface=""/>
          <a:ea typeface="Montserrat" charset="0"/>
          <a:cs typeface="Montserrat" charset="0"/>
        </a:defRPr>
      </a:lvl1pPr>
      <a:lvl2pPr marL="14288" indent="0" algn="l" defTabSz="914400" rtl="0" eaLnBrk="1" latinLnBrk="0" hangingPunct="1">
        <a:lnSpc>
          <a:spcPct val="90000"/>
        </a:lnSpc>
        <a:spcBef>
          <a:spcPts val="600"/>
        </a:spcBef>
        <a:spcAft>
          <a:spcPts val="600"/>
        </a:spcAft>
        <a:buFont typeface="Arial"/>
        <a:buNone/>
        <a:tabLst/>
        <a:defRPr sz="2000" kern="1200">
          <a:solidFill>
            <a:schemeClr val="tx1"/>
          </a:solidFill>
          <a:latin typeface="Hind Light" charset="0"/>
          <a:ea typeface="Hind Light" charset="0"/>
          <a:cs typeface="Hind Light" charset="0"/>
        </a:defRPr>
      </a:lvl2pPr>
      <a:lvl3pPr marL="180000" indent="-180000" algn="l" defTabSz="914400" rtl="0" eaLnBrk="1" latinLnBrk="0" hangingPunct="1">
        <a:lnSpc>
          <a:spcPct val="90000"/>
        </a:lnSpc>
        <a:spcBef>
          <a:spcPts val="0"/>
        </a:spcBef>
        <a:spcAft>
          <a:spcPts val="600"/>
        </a:spcAft>
        <a:buFont typeface="Arial" charset="0"/>
        <a:buChar char="•"/>
        <a:tabLst/>
        <a:defRPr sz="2000" kern="1200">
          <a:solidFill>
            <a:schemeClr val="tx1"/>
          </a:solidFill>
          <a:latin typeface="Hind Light" charset="0"/>
          <a:ea typeface="Hind Light" charset="0"/>
          <a:cs typeface="Hind Light" charset="0"/>
        </a:defRPr>
      </a:lvl3pPr>
      <a:lvl4pPr marL="14288" indent="0" algn="l" defTabSz="914400" rtl="0" eaLnBrk="1" latinLnBrk="0" hangingPunct="1">
        <a:lnSpc>
          <a:spcPct val="90000"/>
        </a:lnSpc>
        <a:spcBef>
          <a:spcPts val="600"/>
        </a:spcBef>
        <a:spcAft>
          <a:spcPts val="600"/>
        </a:spcAft>
        <a:buFont typeface="Arial"/>
        <a:buNone/>
        <a:tabLst/>
        <a:defRPr sz="2000" kern="1200">
          <a:solidFill>
            <a:schemeClr val="tx1"/>
          </a:solidFill>
          <a:latin typeface="Hind Light" charset="0"/>
          <a:ea typeface="Hind Light" charset="0"/>
          <a:cs typeface="Hind Light" charset="0"/>
        </a:defRPr>
      </a:lvl4pPr>
      <a:lvl5pPr marL="14288" indent="0" algn="l" defTabSz="914400" rtl="0" eaLnBrk="1" latinLnBrk="0" hangingPunct="1">
        <a:lnSpc>
          <a:spcPct val="90000"/>
        </a:lnSpc>
        <a:spcBef>
          <a:spcPts val="600"/>
        </a:spcBef>
        <a:spcAft>
          <a:spcPts val="600"/>
        </a:spcAft>
        <a:buFont typeface="Arial"/>
        <a:buNone/>
        <a:tabLst/>
        <a:defRPr sz="2000" kern="1200">
          <a:solidFill>
            <a:schemeClr val="tx1"/>
          </a:solidFill>
          <a:latin typeface="Hind Light" charset="0"/>
          <a:ea typeface="Hind Light" charset="0"/>
          <a:cs typeface="Hind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p:txBody>
          <a:bodyPr/>
          <a:lstStyle/>
          <a:p>
            <a:r>
              <a:rPr lang="en-US" dirty="0"/>
              <a:t>January 30, 2019</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9975" y="1949380"/>
            <a:ext cx="6061634" cy="1090626"/>
          </a:xfrm>
          <a:prstGeom prst="rect">
            <a:avLst/>
          </a:prstGeom>
        </p:spPr>
      </p:pic>
      <p:sp>
        <p:nvSpPr>
          <p:cNvPr id="6" name="Text Placeholder 2"/>
          <p:cNvSpPr>
            <a:spLocks noGrp="1"/>
          </p:cNvSpPr>
          <p:nvPr>
            <p:ph type="body" sz="quarter" idx="13"/>
          </p:nvPr>
        </p:nvSpPr>
        <p:spPr>
          <a:xfrm>
            <a:off x="559975" y="4830351"/>
            <a:ext cx="10369282" cy="1130084"/>
          </a:xfrm>
        </p:spPr>
        <p:txBody>
          <a:bodyPr/>
          <a:lstStyle/>
          <a:p>
            <a:pPr marL="0">
              <a:lnSpc>
                <a:spcPct val="100000"/>
              </a:lnSpc>
              <a:spcBef>
                <a:spcPts val="0"/>
              </a:spcBef>
              <a:spcAft>
                <a:spcPts val="0"/>
              </a:spcAft>
            </a:pPr>
            <a:r>
              <a:rPr lang="en-US" dirty="0"/>
              <a:t>Cam Williams </a:t>
            </a:r>
          </a:p>
          <a:p>
            <a:pPr marL="0">
              <a:lnSpc>
                <a:spcPct val="100000"/>
              </a:lnSpc>
              <a:spcBef>
                <a:spcPts val="0"/>
              </a:spcBef>
              <a:spcAft>
                <a:spcPts val="0"/>
              </a:spcAft>
            </a:pPr>
            <a:r>
              <a:rPr lang="en-US" b="0" dirty="0"/>
              <a:t>Schneider Electric</a:t>
            </a:r>
          </a:p>
          <a:p>
            <a:pPr marL="0">
              <a:lnSpc>
                <a:spcPct val="100000"/>
              </a:lnSpc>
              <a:spcBef>
                <a:spcPts val="0"/>
              </a:spcBef>
              <a:spcAft>
                <a:spcPts val="0"/>
              </a:spcAft>
            </a:pPr>
            <a:endParaRPr lang="en-US" dirty="0"/>
          </a:p>
          <a:p>
            <a:pPr marL="0">
              <a:lnSpc>
                <a:spcPct val="100000"/>
              </a:lnSpc>
              <a:spcBef>
                <a:spcPts val="0"/>
              </a:spcBef>
              <a:spcAft>
                <a:spcPts val="0"/>
              </a:spcAft>
            </a:pPr>
            <a:r>
              <a:rPr lang="en-US" dirty="0"/>
              <a:t>Introduction to Dotdot </a:t>
            </a:r>
          </a:p>
        </p:txBody>
      </p:sp>
    </p:spTree>
    <p:extLst>
      <p:ext uri="{BB962C8B-B14F-4D97-AF65-F5344CB8AC3E}">
        <p14:creationId xmlns:p14="http://schemas.microsoft.com/office/powerpoint/2010/main" val="5208962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4106C2F-C38F-4D9C-913B-793C26D28AE3}"/>
              </a:ext>
            </a:extLst>
          </p:cNvPr>
          <p:cNvGrpSpPr/>
          <p:nvPr/>
        </p:nvGrpSpPr>
        <p:grpSpPr>
          <a:xfrm>
            <a:off x="8994911" y="2292104"/>
            <a:ext cx="2792343" cy="3565255"/>
            <a:chOff x="8178576" y="2292104"/>
            <a:chExt cx="3340324" cy="3565255"/>
          </a:xfrm>
        </p:grpSpPr>
        <p:sp>
          <p:nvSpPr>
            <p:cNvPr id="5" name="Rectangle 4"/>
            <p:cNvSpPr/>
            <p:nvPr/>
          </p:nvSpPr>
          <p:spPr>
            <a:xfrm>
              <a:off x="8178576" y="4967496"/>
              <a:ext cx="3340324" cy="88986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ind Light" charset="0"/>
                  <a:ea typeface="Hind Light" charset="0"/>
                  <a:cs typeface="Hind Light" charset="0"/>
                </a:rPr>
                <a:t>IPV6, UDP</a:t>
              </a:r>
            </a:p>
          </p:txBody>
        </p:sp>
        <p:sp>
          <p:nvSpPr>
            <p:cNvPr id="6" name="Rectangle 5"/>
            <p:cNvSpPr/>
            <p:nvPr/>
          </p:nvSpPr>
          <p:spPr>
            <a:xfrm>
              <a:off x="8178576" y="4077634"/>
              <a:ext cx="3340324" cy="8898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Hind Light" charset="0"/>
                  <a:ea typeface="Hind Light" charset="0"/>
                  <a:cs typeface="Hind Light" charset="0"/>
                </a:rPr>
                <a:t>CoAP</a:t>
              </a:r>
              <a:r>
                <a:rPr lang="en-US" dirty="0">
                  <a:solidFill>
                    <a:schemeClr val="tx1"/>
                  </a:solidFill>
                  <a:latin typeface="Hind Light" charset="0"/>
                  <a:ea typeface="Hind Light" charset="0"/>
                  <a:cs typeface="Hind Light" charset="0"/>
                </a:rPr>
                <a:t> (RFC 7252)</a:t>
              </a:r>
            </a:p>
          </p:txBody>
        </p:sp>
        <p:sp>
          <p:nvSpPr>
            <p:cNvPr id="7" name="Rectangle 6"/>
            <p:cNvSpPr/>
            <p:nvPr/>
          </p:nvSpPr>
          <p:spPr>
            <a:xfrm>
              <a:off x="8178576" y="3181967"/>
              <a:ext cx="3340324" cy="8898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ind Light" charset="0"/>
                  <a:ea typeface="Hind Light" charset="0"/>
                  <a:cs typeface="Hind Light" charset="0"/>
                </a:rPr>
                <a:t>Core Link Format (RFC 6690)</a:t>
              </a:r>
            </a:p>
          </p:txBody>
        </p:sp>
        <p:sp>
          <p:nvSpPr>
            <p:cNvPr id="8" name="Rectangle 7"/>
            <p:cNvSpPr/>
            <p:nvPr/>
          </p:nvSpPr>
          <p:spPr>
            <a:xfrm>
              <a:off x="8178576" y="2292104"/>
              <a:ext cx="3340324" cy="8898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Hind Light" charset="0"/>
                  <a:ea typeface="Hind Light" charset="0"/>
                  <a:cs typeface="Hind Light" charset="0"/>
                </a:rPr>
                <a:t>CoAP</a:t>
              </a:r>
              <a:r>
                <a:rPr lang="en-US" dirty="0">
                  <a:solidFill>
                    <a:schemeClr val="tx1"/>
                  </a:solidFill>
                  <a:latin typeface="Hind Light" charset="0"/>
                  <a:ea typeface="Hind Light" charset="0"/>
                  <a:cs typeface="Hind Light" charset="0"/>
                </a:rPr>
                <a:t> Resources</a:t>
              </a:r>
            </a:p>
          </p:txBody>
        </p:sp>
      </p:grpSp>
      <p:sp>
        <p:nvSpPr>
          <p:cNvPr id="2" name="Title 1"/>
          <p:cNvSpPr>
            <a:spLocks noGrp="1"/>
          </p:cNvSpPr>
          <p:nvPr>
            <p:ph type="title"/>
          </p:nvPr>
        </p:nvSpPr>
        <p:spPr/>
        <p:txBody>
          <a:bodyPr/>
          <a:lstStyle/>
          <a:p>
            <a:r>
              <a:rPr lang="en-US" dirty="0">
                <a:solidFill>
                  <a:schemeClr val="tx1"/>
                </a:solidFill>
              </a:rPr>
              <a:t>What is in </a:t>
            </a:r>
            <a:r>
              <a:rPr lang="en-US" dirty="0" err="1"/>
              <a:t>Dotdot</a:t>
            </a:r>
            <a:r>
              <a:rPr lang="en-US" dirty="0">
                <a:solidFill>
                  <a:schemeClr val="tx1"/>
                </a:solidFill>
              </a:rPr>
              <a:t>/IP</a:t>
            </a:r>
          </a:p>
        </p:txBody>
      </p:sp>
      <p:sp>
        <p:nvSpPr>
          <p:cNvPr id="3" name="Content Placeholder 2"/>
          <p:cNvSpPr>
            <a:spLocks noGrp="1"/>
          </p:cNvSpPr>
          <p:nvPr>
            <p:ph idx="1"/>
          </p:nvPr>
        </p:nvSpPr>
        <p:spPr>
          <a:xfrm>
            <a:off x="579977" y="1689100"/>
            <a:ext cx="8464632" cy="4602163"/>
          </a:xfrm>
        </p:spPr>
        <p:txBody>
          <a:bodyPr>
            <a:normAutofit fontScale="62500" lnSpcReduction="20000"/>
          </a:bodyPr>
          <a:lstStyle/>
          <a:p>
            <a:pPr marL="228600" indent="-214313">
              <a:buFont typeface="Arial" panose="020B0604020202020204" pitchFamily="34" charset="0"/>
              <a:buChar char="•"/>
            </a:pPr>
            <a:r>
              <a:rPr lang="en-US" altLang="en-US" sz="3200" dirty="0"/>
              <a:t>Dotdot/IP uses several IETF documents to map Zigbee into the world of IP and a RESTful interface.</a:t>
            </a:r>
          </a:p>
          <a:p>
            <a:pPr marL="394312" lvl="2" indent="-214313">
              <a:buFont typeface="Arial" panose="020B0604020202020204" pitchFamily="34" charset="0"/>
              <a:buChar char="•"/>
            </a:pPr>
            <a:r>
              <a:rPr lang="en-US" sz="2900" dirty="0"/>
              <a:t>Constrained RESTful Environments (</a:t>
            </a:r>
            <a:r>
              <a:rPr lang="en-US" sz="2900" dirty="0" err="1"/>
              <a:t>CoRE</a:t>
            </a:r>
            <a:r>
              <a:rPr lang="en-US" sz="2900" dirty="0"/>
              <a:t>) Link Format (RFC 6690)</a:t>
            </a:r>
            <a:endParaRPr lang="en-US" altLang="en-US" sz="2900" dirty="0"/>
          </a:p>
          <a:p>
            <a:pPr marL="394312" lvl="2" indent="-214313">
              <a:buFont typeface="Arial" panose="020B0604020202020204" pitchFamily="34" charset="0"/>
              <a:buChar char="•"/>
            </a:pPr>
            <a:r>
              <a:rPr lang="en-US" altLang="en-US" sz="2900" dirty="0"/>
              <a:t>Constrained Application Protocol (</a:t>
            </a:r>
            <a:r>
              <a:rPr lang="en-US" altLang="en-US" sz="2900" dirty="0" err="1"/>
              <a:t>CoAP</a:t>
            </a:r>
            <a:r>
              <a:rPr lang="en-US" altLang="en-US" sz="2900" dirty="0"/>
              <a:t>) (RFC 7252).</a:t>
            </a:r>
          </a:p>
          <a:p>
            <a:pPr marL="394312" lvl="2" indent="-214313">
              <a:buFont typeface="Arial" panose="020B0604020202020204" pitchFamily="34" charset="0"/>
              <a:buChar char="•"/>
            </a:pPr>
            <a:r>
              <a:rPr lang="en-US" sz="2900" dirty="0"/>
              <a:t>Concise Binary Object Representation (CBOR) (RFC 7049)</a:t>
            </a:r>
          </a:p>
          <a:p>
            <a:pPr marL="228600" indent="-214313">
              <a:buFont typeface="Arial" panose="020B0604020202020204" pitchFamily="34" charset="0"/>
              <a:buChar char="•"/>
            </a:pPr>
            <a:r>
              <a:rPr lang="en-US" altLang="en-US" sz="2900" dirty="0"/>
              <a:t>ZDO information is available through queries using the </a:t>
            </a:r>
            <a:r>
              <a:rPr lang="en-US" altLang="en-US" sz="2900" dirty="0" err="1"/>
              <a:t>CoRE</a:t>
            </a:r>
            <a:r>
              <a:rPr lang="en-US" altLang="en-US" sz="2900" dirty="0"/>
              <a:t> Link Format</a:t>
            </a:r>
          </a:p>
          <a:p>
            <a:pPr marL="228600" indent="-214313">
              <a:buFont typeface="Arial" panose="020B0604020202020204" pitchFamily="34" charset="0"/>
              <a:buChar char="•"/>
            </a:pPr>
            <a:r>
              <a:rPr lang="en-US" altLang="en-US" sz="2900" dirty="0"/>
              <a:t>ZDO commands are available through </a:t>
            </a:r>
            <a:r>
              <a:rPr lang="en-US" altLang="en-US" sz="2900" dirty="0" err="1"/>
              <a:t>CoAP</a:t>
            </a:r>
            <a:r>
              <a:rPr lang="en-US" altLang="en-US" sz="2900" dirty="0"/>
              <a:t> methods GET, PUT, POST and DELETE</a:t>
            </a:r>
          </a:p>
          <a:p>
            <a:pPr marL="228600" indent="-214313">
              <a:buFont typeface="Arial" panose="020B0604020202020204" pitchFamily="34" charset="0"/>
              <a:buChar char="•"/>
            </a:pPr>
            <a:r>
              <a:rPr lang="en-US" altLang="en-US" sz="2900" dirty="0"/>
              <a:t>ZCL General Commands and Cluster commands are accessible through </a:t>
            </a:r>
            <a:r>
              <a:rPr lang="en-US" altLang="en-US" sz="2900" dirty="0" err="1"/>
              <a:t>CoAP</a:t>
            </a:r>
            <a:r>
              <a:rPr lang="en-US" altLang="en-US" sz="2900" dirty="0"/>
              <a:t> methods GET, PUT, POST and DELETE</a:t>
            </a:r>
          </a:p>
          <a:p>
            <a:pPr marL="228600" indent="-214313">
              <a:buFont typeface="Arial" panose="020B0604020202020204" pitchFamily="34" charset="0"/>
              <a:buChar char="•"/>
            </a:pPr>
            <a:r>
              <a:rPr lang="en-US" altLang="en-US" sz="2900" dirty="0"/>
              <a:t>ZCL General and Cluster response commands are returned in </a:t>
            </a:r>
            <a:r>
              <a:rPr lang="en-US" altLang="en-US" sz="2900" dirty="0" err="1"/>
              <a:t>CoAP</a:t>
            </a:r>
            <a:r>
              <a:rPr lang="en-US" altLang="en-US" sz="2900" dirty="0"/>
              <a:t> responses</a:t>
            </a:r>
          </a:p>
          <a:p>
            <a:pPr marL="228600" indent="-214313">
              <a:buFont typeface="Arial" panose="020B0604020202020204" pitchFamily="34" charset="0"/>
              <a:buChar char="•"/>
            </a:pPr>
            <a:r>
              <a:rPr lang="en-US" altLang="en-US" sz="2900" dirty="0"/>
              <a:t>ZCL payloads are encoded in CBOR which makes them small and scalable</a:t>
            </a:r>
          </a:p>
          <a:p>
            <a:endParaRPr lang="en-US" sz="2000" b="0" dirty="0">
              <a:latin typeface="Hind Light" charset="0"/>
              <a:ea typeface="Hind Light" charset="0"/>
              <a:cs typeface="Hind Light" charset="0"/>
            </a:endParaRPr>
          </a:p>
        </p:txBody>
      </p:sp>
      <p:sp>
        <p:nvSpPr>
          <p:cNvPr id="9" name="TextBox 8"/>
          <p:cNvSpPr txBox="1"/>
          <p:nvPr/>
        </p:nvSpPr>
        <p:spPr>
          <a:xfrm>
            <a:off x="9508320" y="1772754"/>
            <a:ext cx="1765524" cy="369332"/>
          </a:xfrm>
          <a:prstGeom prst="rect">
            <a:avLst/>
          </a:prstGeom>
          <a:noFill/>
        </p:spPr>
        <p:txBody>
          <a:bodyPr wrap="square" rtlCol="0">
            <a:spAutoFit/>
          </a:bodyPr>
          <a:lstStyle/>
          <a:p>
            <a:pPr algn="ctr"/>
            <a:r>
              <a:rPr lang="en-US" b="1" dirty="0" err="1">
                <a:latin typeface="Hind" charset="0"/>
                <a:ea typeface="Hind" charset="0"/>
                <a:cs typeface="Hind" charset="0"/>
              </a:rPr>
              <a:t>Dotdot</a:t>
            </a:r>
            <a:r>
              <a:rPr lang="en-US" b="1" dirty="0">
                <a:latin typeface="Hind" charset="0"/>
                <a:ea typeface="Hind" charset="0"/>
                <a:cs typeface="Hind" charset="0"/>
              </a:rPr>
              <a:t> over IP</a:t>
            </a:r>
          </a:p>
        </p:txBody>
      </p:sp>
    </p:spTree>
    <p:extLst>
      <p:ext uri="{BB962C8B-B14F-4D97-AF65-F5344CB8AC3E}">
        <p14:creationId xmlns:p14="http://schemas.microsoft.com/office/powerpoint/2010/main" val="365272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736600" y="1690688"/>
            <a:ext cx="9829800" cy="4075112"/>
            <a:chOff x="913789" y="471023"/>
            <a:chExt cx="10211411" cy="5269377"/>
          </a:xfrm>
        </p:grpSpPr>
        <p:grpSp>
          <p:nvGrpSpPr>
            <p:cNvPr id="21" name="Group 20"/>
            <p:cNvGrpSpPr/>
            <p:nvPr/>
          </p:nvGrpSpPr>
          <p:grpSpPr>
            <a:xfrm>
              <a:off x="913789" y="1130300"/>
              <a:ext cx="10211411" cy="4610100"/>
              <a:chOff x="-161485" y="448584"/>
              <a:chExt cx="11286685" cy="5291816"/>
            </a:xfrm>
          </p:grpSpPr>
          <p:sp>
            <p:nvSpPr>
              <p:cNvPr id="7" name="Rectangle 6"/>
              <p:cNvSpPr/>
              <p:nvPr/>
            </p:nvSpPr>
            <p:spPr>
              <a:xfrm>
                <a:off x="2667000" y="4419600"/>
                <a:ext cx="3835400" cy="1320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Hind Light" charset="0"/>
                    <a:ea typeface="Hind Light" charset="0"/>
                    <a:cs typeface="Hind Light" charset="0"/>
                  </a:rPr>
                  <a:t>Zigbee</a:t>
                </a:r>
                <a:r>
                  <a:rPr lang="en-US" dirty="0">
                    <a:solidFill>
                      <a:schemeClr val="tx1"/>
                    </a:solidFill>
                    <a:latin typeface="Hind Light" charset="0"/>
                    <a:ea typeface="Hind Light" charset="0"/>
                    <a:cs typeface="Hind Light" charset="0"/>
                  </a:rPr>
                  <a:t> Network Layer</a:t>
                </a:r>
              </a:p>
            </p:txBody>
          </p:sp>
          <p:sp>
            <p:nvSpPr>
              <p:cNvPr id="9" name="Rectangle 8"/>
              <p:cNvSpPr/>
              <p:nvPr/>
            </p:nvSpPr>
            <p:spPr>
              <a:xfrm>
                <a:off x="2667000" y="3098800"/>
                <a:ext cx="3835400" cy="13208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Hind Light" charset="0"/>
                    <a:ea typeface="Hind Light" charset="0"/>
                    <a:cs typeface="Hind Light" charset="0"/>
                  </a:rPr>
                  <a:t>Zigbee</a:t>
                </a:r>
                <a:r>
                  <a:rPr lang="en-US" dirty="0">
                    <a:solidFill>
                      <a:schemeClr val="tx1"/>
                    </a:solidFill>
                    <a:latin typeface="Hind Light" charset="0"/>
                    <a:ea typeface="Hind Light" charset="0"/>
                    <a:cs typeface="Hind Light" charset="0"/>
                  </a:rPr>
                  <a:t> Application Support Layer (APS)</a:t>
                </a:r>
              </a:p>
            </p:txBody>
          </p:sp>
          <p:sp>
            <p:nvSpPr>
              <p:cNvPr id="10" name="Rectangle 9"/>
              <p:cNvSpPr/>
              <p:nvPr/>
            </p:nvSpPr>
            <p:spPr>
              <a:xfrm>
                <a:off x="2667000" y="1788235"/>
                <a:ext cx="3835400" cy="132080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ind Light" charset="0"/>
                    <a:ea typeface="Hind Light" charset="0"/>
                    <a:cs typeface="Hind Light" charset="0"/>
                  </a:rPr>
                  <a:t>Zigbee Device Object (ZDO)</a:t>
                </a:r>
              </a:p>
            </p:txBody>
          </p:sp>
          <p:sp>
            <p:nvSpPr>
              <p:cNvPr id="11" name="Rectangle 10"/>
              <p:cNvSpPr/>
              <p:nvPr/>
            </p:nvSpPr>
            <p:spPr>
              <a:xfrm>
                <a:off x="2667000" y="467434"/>
                <a:ext cx="3835400" cy="13208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Hind Light" charset="0"/>
                    <a:ea typeface="Hind Light" charset="0"/>
                    <a:cs typeface="Hind Light" charset="0"/>
                  </a:rPr>
                  <a:t>Zigbee</a:t>
                </a:r>
                <a:r>
                  <a:rPr lang="en-US" dirty="0">
                    <a:solidFill>
                      <a:schemeClr val="tx1"/>
                    </a:solidFill>
                    <a:latin typeface="Hind Light" charset="0"/>
                    <a:ea typeface="Hind Light" charset="0"/>
                    <a:cs typeface="Hind Light" charset="0"/>
                  </a:rPr>
                  <a:t> Cluster Library (ZCL)</a:t>
                </a:r>
              </a:p>
            </p:txBody>
          </p:sp>
          <p:sp>
            <p:nvSpPr>
              <p:cNvPr id="12" name="Left Brace 11"/>
              <p:cNvSpPr/>
              <p:nvPr/>
            </p:nvSpPr>
            <p:spPr>
              <a:xfrm>
                <a:off x="1955800" y="1917700"/>
                <a:ext cx="515257" cy="23749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Hind Light" charset="0"/>
                  <a:ea typeface="Hind Light" charset="0"/>
                  <a:cs typeface="Hind Light" charset="0"/>
                </a:endParaRPr>
              </a:p>
            </p:txBody>
          </p:sp>
          <p:sp>
            <p:nvSpPr>
              <p:cNvPr id="13" name="Left Brace 12"/>
              <p:cNvSpPr/>
              <p:nvPr/>
            </p:nvSpPr>
            <p:spPr>
              <a:xfrm>
                <a:off x="1955801" y="448584"/>
                <a:ext cx="515256" cy="1320800"/>
              </a:xfrm>
              <a:prstGeom prst="leftBrace">
                <a:avLst>
                  <a:gd name="adj1" fmla="val 8333"/>
                  <a:gd name="adj2" fmla="val 5107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Hind Light" charset="0"/>
                  <a:ea typeface="Hind Light" charset="0"/>
                  <a:cs typeface="Hind Light" charset="0"/>
                </a:endParaRPr>
              </a:p>
            </p:txBody>
          </p:sp>
          <p:sp>
            <p:nvSpPr>
              <p:cNvPr id="14" name="TextBox 13"/>
              <p:cNvSpPr txBox="1"/>
              <p:nvPr/>
            </p:nvSpPr>
            <p:spPr>
              <a:xfrm>
                <a:off x="-161485" y="2781983"/>
                <a:ext cx="2336799" cy="959332"/>
              </a:xfrm>
              <a:prstGeom prst="rect">
                <a:avLst/>
              </a:prstGeom>
              <a:noFill/>
            </p:spPr>
            <p:txBody>
              <a:bodyPr wrap="square" rtlCol="0">
                <a:spAutoFit/>
              </a:bodyPr>
              <a:lstStyle/>
              <a:p>
                <a:r>
                  <a:rPr lang="en-US" dirty="0">
                    <a:latin typeface="Hind Light" charset="0"/>
                    <a:ea typeface="Hind Light" charset="0"/>
                    <a:cs typeface="Hind Light" charset="0"/>
                  </a:rPr>
                  <a:t>Bindings, Device Discovery</a:t>
                </a:r>
              </a:p>
            </p:txBody>
          </p:sp>
          <p:sp>
            <p:nvSpPr>
              <p:cNvPr id="16" name="TextBox 15"/>
              <p:cNvSpPr txBox="1"/>
              <p:nvPr/>
            </p:nvSpPr>
            <p:spPr>
              <a:xfrm>
                <a:off x="-161485" y="789571"/>
                <a:ext cx="2336799" cy="959332"/>
              </a:xfrm>
              <a:prstGeom prst="rect">
                <a:avLst/>
              </a:prstGeom>
              <a:noFill/>
            </p:spPr>
            <p:txBody>
              <a:bodyPr wrap="square" rtlCol="0">
                <a:spAutoFit/>
              </a:bodyPr>
              <a:lstStyle/>
              <a:p>
                <a:r>
                  <a:rPr lang="en-US" dirty="0">
                    <a:latin typeface="Hind Light" charset="0"/>
                    <a:ea typeface="Hind Light" charset="0"/>
                    <a:cs typeface="Hind Light" charset="0"/>
                  </a:rPr>
                  <a:t>Attributes and </a:t>
                </a:r>
              </a:p>
              <a:p>
                <a:r>
                  <a:rPr lang="en-US" dirty="0">
                    <a:latin typeface="Hind Light" charset="0"/>
                    <a:ea typeface="Hind Light" charset="0"/>
                    <a:cs typeface="Hind Light" charset="0"/>
                  </a:rPr>
                  <a:t>Commands</a:t>
                </a:r>
              </a:p>
            </p:txBody>
          </p:sp>
          <p:sp>
            <p:nvSpPr>
              <p:cNvPr id="17" name="Rectangle 16"/>
              <p:cNvSpPr/>
              <p:nvPr/>
            </p:nvSpPr>
            <p:spPr>
              <a:xfrm>
                <a:off x="7289800" y="4419600"/>
                <a:ext cx="3835400" cy="13208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ind Light" charset="0"/>
                    <a:ea typeface="Hind Light" charset="0"/>
                    <a:cs typeface="Hind Light" charset="0"/>
                  </a:rPr>
                  <a:t>IPV6, UDP</a:t>
                </a:r>
              </a:p>
            </p:txBody>
          </p:sp>
          <p:sp>
            <p:nvSpPr>
              <p:cNvPr id="18" name="Rectangle 17"/>
              <p:cNvSpPr/>
              <p:nvPr/>
            </p:nvSpPr>
            <p:spPr>
              <a:xfrm>
                <a:off x="7289800" y="3098800"/>
                <a:ext cx="3835400" cy="13208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Hind Light" charset="0"/>
                    <a:ea typeface="Hind Light" charset="0"/>
                    <a:cs typeface="Hind Light" charset="0"/>
                  </a:rPr>
                  <a:t>CoAP</a:t>
                </a:r>
                <a:r>
                  <a:rPr lang="en-US" dirty="0">
                    <a:solidFill>
                      <a:schemeClr val="tx1"/>
                    </a:solidFill>
                    <a:latin typeface="Hind Light" charset="0"/>
                    <a:ea typeface="Hind Light" charset="0"/>
                    <a:cs typeface="Hind Light" charset="0"/>
                  </a:rPr>
                  <a:t> (RFC 7252)</a:t>
                </a:r>
              </a:p>
            </p:txBody>
          </p:sp>
          <p:sp>
            <p:nvSpPr>
              <p:cNvPr id="19" name="Rectangle 18"/>
              <p:cNvSpPr/>
              <p:nvPr/>
            </p:nvSpPr>
            <p:spPr>
              <a:xfrm>
                <a:off x="7289800" y="1788235"/>
                <a:ext cx="3835400" cy="132080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ind Light" charset="0"/>
                    <a:ea typeface="Hind Light" charset="0"/>
                    <a:cs typeface="Hind Light" charset="0"/>
                  </a:rPr>
                  <a:t>Core Link Format (RFC 6690)</a:t>
                </a:r>
              </a:p>
            </p:txBody>
          </p:sp>
          <p:sp>
            <p:nvSpPr>
              <p:cNvPr id="20" name="Rectangle 19"/>
              <p:cNvSpPr/>
              <p:nvPr/>
            </p:nvSpPr>
            <p:spPr>
              <a:xfrm>
                <a:off x="7289800" y="467434"/>
                <a:ext cx="3835400" cy="132080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Hind Light" charset="0"/>
                    <a:ea typeface="Hind Light" charset="0"/>
                    <a:cs typeface="Hind Light" charset="0"/>
                  </a:rPr>
                  <a:t>CoAP</a:t>
                </a:r>
                <a:r>
                  <a:rPr lang="en-US" dirty="0">
                    <a:solidFill>
                      <a:schemeClr val="tx1"/>
                    </a:solidFill>
                    <a:latin typeface="Hind Light" charset="0"/>
                    <a:ea typeface="Hind Light" charset="0"/>
                    <a:cs typeface="Hind Light" charset="0"/>
                  </a:rPr>
                  <a:t> Resources</a:t>
                </a:r>
              </a:p>
            </p:txBody>
          </p:sp>
        </p:grpSp>
        <p:sp>
          <p:nvSpPr>
            <p:cNvPr id="22" name="TextBox 21"/>
            <p:cNvSpPr txBox="1"/>
            <p:nvPr/>
          </p:nvSpPr>
          <p:spPr>
            <a:xfrm>
              <a:off x="4200738" y="471023"/>
              <a:ext cx="2095811" cy="477570"/>
            </a:xfrm>
            <a:prstGeom prst="rect">
              <a:avLst/>
            </a:prstGeom>
            <a:noFill/>
          </p:spPr>
          <p:txBody>
            <a:bodyPr wrap="square" rtlCol="0">
              <a:spAutoFit/>
            </a:bodyPr>
            <a:lstStyle/>
            <a:p>
              <a:pPr algn="ctr"/>
              <a:r>
                <a:rPr lang="en-US" b="1" dirty="0" err="1">
                  <a:latin typeface="Hind" charset="0"/>
                  <a:ea typeface="Hind" charset="0"/>
                  <a:cs typeface="Hind" charset="0"/>
                </a:rPr>
                <a:t>Zigbee</a:t>
              </a:r>
              <a:r>
                <a:rPr lang="en-US" b="1" dirty="0">
                  <a:latin typeface="Hind" charset="0"/>
                  <a:ea typeface="Hind" charset="0"/>
                  <a:cs typeface="Hind" charset="0"/>
                </a:rPr>
                <a:t> PRO</a:t>
              </a:r>
            </a:p>
          </p:txBody>
        </p:sp>
        <p:sp>
          <p:nvSpPr>
            <p:cNvPr id="23" name="TextBox 22"/>
            <p:cNvSpPr txBox="1"/>
            <p:nvPr/>
          </p:nvSpPr>
          <p:spPr>
            <a:xfrm>
              <a:off x="8354429" y="471023"/>
              <a:ext cx="2071540" cy="477570"/>
            </a:xfrm>
            <a:prstGeom prst="rect">
              <a:avLst/>
            </a:prstGeom>
            <a:noFill/>
          </p:spPr>
          <p:txBody>
            <a:bodyPr wrap="square" rtlCol="0">
              <a:spAutoFit/>
            </a:bodyPr>
            <a:lstStyle/>
            <a:p>
              <a:pPr algn="ctr"/>
              <a:r>
                <a:rPr lang="en-US" b="1" dirty="0" err="1">
                  <a:latin typeface="Hind" charset="0"/>
                  <a:ea typeface="Hind" charset="0"/>
                  <a:cs typeface="Hind" charset="0"/>
                </a:rPr>
                <a:t>Dotdot</a:t>
              </a:r>
              <a:r>
                <a:rPr lang="en-US" b="1" dirty="0">
                  <a:latin typeface="Hind" charset="0"/>
                  <a:ea typeface="Hind" charset="0"/>
                  <a:cs typeface="Hind" charset="0"/>
                </a:rPr>
                <a:t> over IP</a:t>
              </a:r>
            </a:p>
          </p:txBody>
        </p:sp>
      </p:grpSp>
      <p:sp>
        <p:nvSpPr>
          <p:cNvPr id="41" name="Title 1"/>
          <p:cNvSpPr>
            <a:spLocks noGrp="1"/>
          </p:cNvSpPr>
          <p:nvPr>
            <p:ph type="title"/>
          </p:nvPr>
        </p:nvSpPr>
        <p:spPr>
          <a:xfrm>
            <a:off x="838200" y="365125"/>
            <a:ext cx="10515600" cy="1325563"/>
          </a:xfrm>
        </p:spPr>
        <p:txBody>
          <a:bodyPr/>
          <a:lstStyle/>
          <a:p>
            <a:r>
              <a:rPr lang="en-US" dirty="0">
                <a:solidFill>
                  <a:schemeClr val="tx1"/>
                </a:solidFill>
              </a:rPr>
              <a:t>How does </a:t>
            </a:r>
            <a:r>
              <a:rPr lang="en-US" dirty="0" err="1">
                <a:solidFill>
                  <a:schemeClr val="tx1"/>
                </a:solidFill>
              </a:rPr>
              <a:t>Zigbee</a:t>
            </a:r>
            <a:r>
              <a:rPr lang="en-US" dirty="0">
                <a:solidFill>
                  <a:schemeClr val="tx1"/>
                </a:solidFill>
              </a:rPr>
              <a:t> map to </a:t>
            </a:r>
            <a:r>
              <a:rPr lang="en-US" dirty="0" err="1">
                <a:solidFill>
                  <a:schemeClr val="tx1"/>
                </a:solidFill>
              </a:rPr>
              <a:t>Dotdot</a:t>
            </a:r>
            <a:r>
              <a:rPr lang="en-US" dirty="0">
                <a:solidFill>
                  <a:schemeClr val="tx1"/>
                </a:solidFill>
              </a:rPr>
              <a:t>/IP?</a:t>
            </a:r>
            <a:endParaRPr lang="en-US" sz="1800" dirty="0">
              <a:solidFill>
                <a:schemeClr val="tx1"/>
              </a:solidFill>
            </a:endParaRPr>
          </a:p>
        </p:txBody>
      </p:sp>
      <p:sp>
        <p:nvSpPr>
          <p:cNvPr id="42" name="Right Arrow 41"/>
          <p:cNvSpPr/>
          <p:nvPr/>
        </p:nvSpPr>
        <p:spPr>
          <a:xfrm>
            <a:off x="6667500" y="4406900"/>
            <a:ext cx="406400" cy="177800"/>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ind Light" charset="0"/>
              <a:ea typeface="Hind Light" charset="0"/>
              <a:cs typeface="Hind Light" charset="0"/>
            </a:endParaRPr>
          </a:p>
        </p:txBody>
      </p:sp>
      <p:sp>
        <p:nvSpPr>
          <p:cNvPr id="43" name="Right Arrow 42"/>
          <p:cNvSpPr/>
          <p:nvPr/>
        </p:nvSpPr>
        <p:spPr>
          <a:xfrm>
            <a:off x="6667500" y="5262108"/>
            <a:ext cx="406400" cy="177800"/>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ind Light" charset="0"/>
              <a:ea typeface="Hind Light" charset="0"/>
              <a:cs typeface="Hind Light" charset="0"/>
            </a:endParaRPr>
          </a:p>
        </p:txBody>
      </p:sp>
      <p:sp>
        <p:nvSpPr>
          <p:cNvPr id="44" name="Right Arrow 43"/>
          <p:cNvSpPr/>
          <p:nvPr/>
        </p:nvSpPr>
        <p:spPr>
          <a:xfrm>
            <a:off x="6667500" y="3488304"/>
            <a:ext cx="406400" cy="177800"/>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ind Light" charset="0"/>
              <a:ea typeface="Hind Light" charset="0"/>
              <a:cs typeface="Hind Light" charset="0"/>
            </a:endParaRPr>
          </a:p>
        </p:txBody>
      </p:sp>
      <p:sp>
        <p:nvSpPr>
          <p:cNvPr id="45" name="Right Arrow 44"/>
          <p:cNvSpPr/>
          <p:nvPr/>
        </p:nvSpPr>
        <p:spPr>
          <a:xfrm>
            <a:off x="6667500" y="2564482"/>
            <a:ext cx="406400" cy="177800"/>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ind Light" charset="0"/>
              <a:ea typeface="Hind Light" charset="0"/>
              <a:cs typeface="Hind Light" charset="0"/>
            </a:endParaRPr>
          </a:p>
        </p:txBody>
      </p:sp>
    </p:spTree>
    <p:extLst>
      <p:ext uri="{BB962C8B-B14F-4D97-AF65-F5344CB8AC3E}">
        <p14:creationId xmlns:p14="http://schemas.microsoft.com/office/powerpoint/2010/main" val="1630930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Dotdot/Zigbee vs </a:t>
            </a:r>
            <a:r>
              <a:rPr lang="en-US" dirty="0"/>
              <a:t>Dotdot</a:t>
            </a:r>
            <a:r>
              <a:rPr lang="en-US" dirty="0">
                <a:solidFill>
                  <a:schemeClr val="tx1"/>
                </a:solidFill>
              </a:rPr>
              <a:t>/IP Transactions</a:t>
            </a:r>
          </a:p>
        </p:txBody>
      </p:sp>
      <p:sp>
        <p:nvSpPr>
          <p:cNvPr id="3" name="Content Placeholder 2"/>
          <p:cNvSpPr>
            <a:spLocks noGrp="1"/>
          </p:cNvSpPr>
          <p:nvPr>
            <p:ph idx="1"/>
          </p:nvPr>
        </p:nvSpPr>
        <p:spPr/>
        <p:txBody>
          <a:bodyPr>
            <a:normAutofit/>
          </a:bodyPr>
          <a:lstStyle/>
          <a:p>
            <a:r>
              <a:rPr lang="en-US" b="0" dirty="0"/>
              <a:t>In Dotdot/Zigbee each transaction consists of two commands, an originating command and a corresponding response command.</a:t>
            </a:r>
          </a:p>
          <a:p>
            <a:r>
              <a:rPr lang="en-US" b="0" dirty="0" err="1"/>
              <a:t>Dotdot</a:t>
            </a:r>
            <a:r>
              <a:rPr lang="en-US" b="0" dirty="0"/>
              <a:t>/IP follows a RESTful design in which each transaction consists of an originating </a:t>
            </a:r>
            <a:r>
              <a:rPr lang="en-US" b="0" dirty="0" err="1"/>
              <a:t>CoAP</a:t>
            </a:r>
            <a:r>
              <a:rPr lang="en-US" b="0" dirty="0"/>
              <a:t> Method (GET, PUT, POST, DELETE) and a corresponding </a:t>
            </a:r>
            <a:r>
              <a:rPr lang="en-US" b="0" dirty="0" err="1"/>
              <a:t>CoAP</a:t>
            </a:r>
            <a:r>
              <a:rPr lang="en-US" b="0" dirty="0"/>
              <a:t> response such as 2.05 Content or in an an error case 4.05 method not allowed.</a:t>
            </a:r>
          </a:p>
          <a:p>
            <a:pPr lvl="1"/>
            <a:r>
              <a:rPr lang="en-US" dirty="0"/>
              <a:t>Dotdot/Zigbee Command IDs are sometimes included in the originating URI but are excluded from the </a:t>
            </a:r>
            <a:r>
              <a:rPr lang="en-US" dirty="0" err="1"/>
              <a:t>CoAP</a:t>
            </a:r>
            <a:r>
              <a:rPr lang="en-US" dirty="0"/>
              <a:t> response.</a:t>
            </a:r>
          </a:p>
        </p:txBody>
      </p:sp>
    </p:spTree>
    <p:extLst>
      <p:ext uri="{BB962C8B-B14F-4D97-AF65-F5344CB8AC3E}">
        <p14:creationId xmlns:p14="http://schemas.microsoft.com/office/powerpoint/2010/main" val="561912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ZDO Commands &amp; </a:t>
            </a:r>
            <a:r>
              <a:rPr lang="en-US" dirty="0" err="1">
                <a:solidFill>
                  <a:schemeClr val="tx1"/>
                </a:solidFill>
              </a:rPr>
              <a:t>CoRE</a:t>
            </a:r>
            <a:r>
              <a:rPr lang="en-US" dirty="0">
                <a:solidFill>
                  <a:schemeClr val="tx1"/>
                </a:solidFill>
              </a:rPr>
              <a:t> Link Format</a:t>
            </a:r>
          </a:p>
        </p:txBody>
      </p:sp>
      <p:sp>
        <p:nvSpPr>
          <p:cNvPr id="3" name="Content Placeholder 2"/>
          <p:cNvSpPr>
            <a:spLocks noGrp="1"/>
          </p:cNvSpPr>
          <p:nvPr>
            <p:ph idx="1"/>
          </p:nvPr>
        </p:nvSpPr>
        <p:spPr>
          <a:xfrm>
            <a:off x="741947" y="2062013"/>
            <a:ext cx="10515600" cy="4411663"/>
          </a:xfrm>
        </p:spPr>
        <p:txBody>
          <a:bodyPr>
            <a:noAutofit/>
          </a:bodyPr>
          <a:lstStyle/>
          <a:p>
            <a:r>
              <a:rPr lang="en-US" altLang="en-US" sz="2400" b="0" dirty="0"/>
              <a:t>Discovery of a device’s exposed functionality which in Zigbee is accessible through ZDO discovery commands are available through </a:t>
            </a:r>
            <a:r>
              <a:rPr lang="en-US" altLang="en-US" sz="2400" b="0" dirty="0" err="1"/>
              <a:t>CoAP</a:t>
            </a:r>
            <a:r>
              <a:rPr lang="en-US" altLang="en-US" sz="2400" b="0" dirty="0"/>
              <a:t> GET to .well-known/core</a:t>
            </a:r>
          </a:p>
          <a:p>
            <a:pPr marL="465750" lvl="2" indent="-285750"/>
            <a:r>
              <a:rPr lang="en-US" dirty="0">
                <a:latin typeface="Hind" charset="0"/>
                <a:ea typeface="Hind" charset="0"/>
                <a:cs typeface="Hind" charset="0"/>
              </a:rPr>
              <a:t>Example: Multicast query used to discover </a:t>
            </a:r>
            <a:r>
              <a:rPr lang="en-US" dirty="0" err="1">
                <a:latin typeface="Hind" charset="0"/>
                <a:ea typeface="Hind" charset="0"/>
                <a:cs typeface="Hind" charset="0"/>
              </a:rPr>
              <a:t>Zigbee</a:t>
            </a:r>
            <a:r>
              <a:rPr lang="en-US" dirty="0">
                <a:latin typeface="Hind" charset="0"/>
                <a:ea typeface="Hind" charset="0"/>
                <a:cs typeface="Hind" charset="0"/>
              </a:rPr>
              <a:t> endpoints implementing the client side of the on/off cluster (</a:t>
            </a:r>
            <a:r>
              <a:rPr lang="en-US" dirty="0" err="1">
                <a:latin typeface="Hind" charset="0"/>
                <a:ea typeface="Hind" charset="0"/>
                <a:cs typeface="Hind" charset="0"/>
              </a:rPr>
              <a:t>ClusterID</a:t>
            </a:r>
            <a:r>
              <a:rPr lang="en-US" dirty="0">
                <a:latin typeface="Hind" charset="0"/>
                <a:ea typeface="Hind" charset="0"/>
                <a:cs typeface="Hind" charset="0"/>
              </a:rPr>
              <a:t> 0x0006):</a:t>
            </a:r>
          </a:p>
          <a:p>
            <a:pPr marL="465750" lvl="2" indent="-285750"/>
            <a:r>
              <a:rPr lang="en-US" altLang="en-US" dirty="0">
                <a:latin typeface="Hind" charset="0"/>
                <a:ea typeface="Hind" charset="0"/>
                <a:cs typeface="Hind" charset="0"/>
              </a:rPr>
              <a:t>GET COAP://[FF03::FD]/.well-known/</a:t>
            </a:r>
            <a:r>
              <a:rPr lang="en-US" altLang="en-US" dirty="0" err="1">
                <a:latin typeface="Hind" charset="0"/>
                <a:ea typeface="Hind" charset="0"/>
                <a:cs typeface="Hind" charset="0"/>
              </a:rPr>
              <a:t>core?rt</a:t>
            </a:r>
            <a:r>
              <a:rPr lang="en-US" altLang="en-US" dirty="0">
                <a:latin typeface="Hind" charset="0"/>
                <a:ea typeface="Hind" charset="0"/>
                <a:cs typeface="Hind" charset="0"/>
              </a:rPr>
              <a:t>=urn:zcl:c:6.c</a:t>
            </a:r>
          </a:p>
          <a:p>
            <a:pPr marL="465750" lvl="2" indent="-285750"/>
            <a:r>
              <a:rPr lang="en-US" altLang="en-US" dirty="0">
                <a:latin typeface="Hind" charset="0"/>
                <a:ea typeface="Hind" charset="0"/>
                <a:cs typeface="Hind" charset="0"/>
              </a:rPr>
              <a:t>Returns a </a:t>
            </a:r>
            <a:r>
              <a:rPr lang="en-US" altLang="en-US" dirty="0" err="1">
                <a:latin typeface="Hind" charset="0"/>
                <a:ea typeface="Hind" charset="0"/>
                <a:cs typeface="Hind" charset="0"/>
              </a:rPr>
              <a:t>CoAP</a:t>
            </a:r>
            <a:r>
              <a:rPr lang="en-US" altLang="en-US" dirty="0">
                <a:latin typeface="Hind" charset="0"/>
                <a:ea typeface="Hind" charset="0"/>
                <a:cs typeface="Hind" charset="0"/>
              </a:rPr>
              <a:t> response code 2.05 (content) with the information about which endpoint implements this cluster</a:t>
            </a:r>
          </a:p>
          <a:p>
            <a:pPr marL="465750" lvl="2" indent="-285750"/>
            <a:r>
              <a:rPr lang="en-US" altLang="en-US" dirty="0">
                <a:latin typeface="Hind" charset="0"/>
                <a:ea typeface="Hind" charset="0"/>
                <a:cs typeface="Hind" charset="0"/>
              </a:rPr>
              <a:t>2.05 Content (Content-Format: application/link-format (40)) &lt;</a:t>
            </a:r>
            <a:r>
              <a:rPr lang="en-US" altLang="en-US" dirty="0" err="1">
                <a:latin typeface="Hind" charset="0"/>
                <a:ea typeface="Hind" charset="0"/>
                <a:cs typeface="Hind" charset="0"/>
              </a:rPr>
              <a:t>coap</a:t>
            </a:r>
            <a:r>
              <a:rPr lang="en-US" altLang="en-US" dirty="0">
                <a:latin typeface="Hind" charset="0"/>
                <a:ea typeface="Hind" charset="0"/>
                <a:cs typeface="Hind" charset="0"/>
              </a:rPr>
              <a:t>://[2002:8290:4eed::8290:4eed]/</a:t>
            </a:r>
            <a:r>
              <a:rPr lang="en-US" altLang="en-US" dirty="0" err="1">
                <a:latin typeface="Hind" charset="0"/>
                <a:ea typeface="Hind" charset="0"/>
                <a:cs typeface="Hind" charset="0"/>
              </a:rPr>
              <a:t>zcl</a:t>
            </a:r>
            <a:r>
              <a:rPr lang="en-US" altLang="en-US" dirty="0">
                <a:latin typeface="Hind" charset="0"/>
                <a:ea typeface="Hind" charset="0"/>
                <a:cs typeface="Hind" charset="0"/>
              </a:rPr>
              <a:t>/e/1/c6&gt;;</a:t>
            </a:r>
            <a:r>
              <a:rPr lang="en-US" altLang="en-US" dirty="0" err="1">
                <a:latin typeface="Hind" charset="0"/>
                <a:ea typeface="Hind" charset="0"/>
                <a:cs typeface="Hind" charset="0"/>
              </a:rPr>
              <a:t>rt</a:t>
            </a:r>
            <a:r>
              <a:rPr lang="en-US" altLang="en-US" dirty="0">
                <a:latin typeface="Hind" charset="0"/>
                <a:ea typeface="Hind" charset="0"/>
                <a:cs typeface="Hind" charset="0"/>
              </a:rPr>
              <a:t>=urn:zcl:c:6.c;ze=urn:z:cl:d.103.1</a:t>
            </a:r>
          </a:p>
        </p:txBody>
      </p:sp>
    </p:spTree>
    <p:extLst>
      <p:ext uri="{BB962C8B-B14F-4D97-AF65-F5344CB8AC3E}">
        <p14:creationId xmlns:p14="http://schemas.microsoft.com/office/powerpoint/2010/main" val="156947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ZDO Commands and </a:t>
            </a:r>
            <a:r>
              <a:rPr lang="en-US" dirty="0" err="1">
                <a:solidFill>
                  <a:schemeClr val="tx1"/>
                </a:solidFill>
              </a:rPr>
              <a:t>CoAP</a:t>
            </a:r>
            <a:endParaRPr lang="en-US" dirty="0">
              <a:solidFill>
                <a:schemeClr val="tx1"/>
              </a:solidFill>
            </a:endParaRPr>
          </a:p>
        </p:txBody>
      </p:sp>
      <p:sp>
        <p:nvSpPr>
          <p:cNvPr id="3" name="Content Placeholder 2"/>
          <p:cNvSpPr>
            <a:spLocks noGrp="1"/>
          </p:cNvSpPr>
          <p:nvPr>
            <p:ph idx="1"/>
          </p:nvPr>
        </p:nvSpPr>
        <p:spPr/>
        <p:txBody>
          <a:bodyPr/>
          <a:lstStyle/>
          <a:p>
            <a:r>
              <a:rPr lang="en-US" sz="2400" dirty="0"/>
              <a:t>Zigbee Device Object commands such as those involved in creating and managing bindings are available through </a:t>
            </a:r>
            <a:r>
              <a:rPr lang="en-US" sz="2400" dirty="0" err="1"/>
              <a:t>CoAP</a:t>
            </a:r>
            <a:r>
              <a:rPr lang="en-US" sz="2400" dirty="0"/>
              <a:t> methods such as GET, PUT, POST and DELETE to /b</a:t>
            </a:r>
          </a:p>
          <a:p>
            <a:pPr lvl="1"/>
            <a:r>
              <a:rPr lang="en-US" b="1" dirty="0">
                <a:latin typeface="Hind" charset="0"/>
                <a:ea typeface="Hind" charset="0"/>
                <a:cs typeface="Hind" charset="0"/>
              </a:rPr>
              <a:t>Example: To retrieve the binding located at index 0 the device would send:</a:t>
            </a:r>
          </a:p>
          <a:p>
            <a:pPr lvl="2">
              <a:buFont typeface="Arial" charset="0"/>
              <a:buChar char="•"/>
            </a:pPr>
            <a:r>
              <a:rPr lang="en-US" altLang="en-US" dirty="0">
                <a:latin typeface="Courier" charset="0"/>
                <a:ea typeface="Courier" charset="0"/>
                <a:cs typeface="Courier" charset="0"/>
              </a:rPr>
              <a:t>GET  </a:t>
            </a:r>
            <a:r>
              <a:rPr lang="en-US" altLang="en-US" dirty="0" err="1">
                <a:latin typeface="Courier" charset="0"/>
                <a:ea typeface="Courier" charset="0"/>
                <a:cs typeface="Courier" charset="0"/>
              </a:rPr>
              <a:t>coap</a:t>
            </a:r>
            <a:r>
              <a:rPr lang="en-US" altLang="en-US" dirty="0">
                <a:latin typeface="Courier" charset="0"/>
                <a:ea typeface="Courier" charset="0"/>
                <a:cs typeface="Courier" charset="0"/>
              </a:rPr>
              <a:t>://[</a:t>
            </a:r>
            <a:r>
              <a:rPr lang="en-US" dirty="0">
                <a:latin typeface="Courier" charset="0"/>
                <a:ea typeface="Courier" charset="0"/>
                <a:cs typeface="Courier" charset="0"/>
              </a:rPr>
              <a:t>2002:8290:4eed::8290:4eed</a:t>
            </a:r>
            <a:r>
              <a:rPr lang="en-US" altLang="en-US" dirty="0">
                <a:latin typeface="Courier" charset="0"/>
                <a:ea typeface="Courier" charset="0"/>
                <a:cs typeface="Courier" charset="0"/>
              </a:rPr>
              <a:t>]/</a:t>
            </a:r>
            <a:r>
              <a:rPr lang="en-US" altLang="en-US" dirty="0" err="1">
                <a:latin typeface="Courier" charset="0"/>
                <a:ea typeface="Courier" charset="0"/>
                <a:cs typeface="Courier" charset="0"/>
              </a:rPr>
              <a:t>zcl</a:t>
            </a:r>
            <a:r>
              <a:rPr lang="en-US" altLang="en-US" dirty="0">
                <a:latin typeface="Courier" charset="0"/>
                <a:ea typeface="Courier" charset="0"/>
                <a:cs typeface="Courier" charset="0"/>
              </a:rPr>
              <a:t>/e/1/s6/b/0</a:t>
            </a:r>
          </a:p>
        </p:txBody>
      </p:sp>
    </p:spTree>
    <p:extLst>
      <p:ext uri="{BB962C8B-B14F-4D97-AF65-F5344CB8AC3E}">
        <p14:creationId xmlns:p14="http://schemas.microsoft.com/office/powerpoint/2010/main" val="577225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General Commands and </a:t>
            </a:r>
            <a:r>
              <a:rPr lang="en-US" dirty="0" err="1">
                <a:solidFill>
                  <a:schemeClr val="tx1"/>
                </a:solidFill>
              </a:rPr>
              <a:t>CoAP</a:t>
            </a:r>
            <a:endParaRPr lang="en-US" dirty="0">
              <a:solidFill>
                <a:schemeClr val="tx1"/>
              </a:solidFill>
            </a:endParaRPr>
          </a:p>
        </p:txBody>
      </p:sp>
      <p:sp>
        <p:nvSpPr>
          <p:cNvPr id="3" name="Content Placeholder 2"/>
          <p:cNvSpPr>
            <a:spLocks noGrp="1"/>
          </p:cNvSpPr>
          <p:nvPr>
            <p:ph idx="1"/>
          </p:nvPr>
        </p:nvSpPr>
        <p:spPr>
          <a:xfrm>
            <a:off x="877964" y="1459832"/>
            <a:ext cx="10503568" cy="4765258"/>
          </a:xfrm>
        </p:spPr>
        <p:txBody>
          <a:bodyPr>
            <a:noAutofit/>
          </a:bodyPr>
          <a:lstStyle/>
          <a:p>
            <a:r>
              <a:rPr lang="en-US" altLang="en-US" sz="1400" dirty="0"/>
              <a:t>ZCL General Commands map to the </a:t>
            </a:r>
            <a:r>
              <a:rPr lang="en-US" altLang="en-US" sz="1400" dirty="0" err="1"/>
              <a:t>CoAP</a:t>
            </a:r>
            <a:r>
              <a:rPr lang="en-US" altLang="en-US" sz="1400" dirty="0"/>
              <a:t> </a:t>
            </a:r>
            <a:r>
              <a:rPr lang="en-US" altLang="en-US" sz="1400" dirty="0" err="1"/>
              <a:t>RESTful</a:t>
            </a:r>
            <a:r>
              <a:rPr lang="en-US" altLang="en-US" sz="1400" dirty="0"/>
              <a:t> interface using methods GET, PUT, POST and DELETE.</a:t>
            </a:r>
          </a:p>
          <a:p>
            <a:pPr marL="465750" lvl="2" indent="-285750"/>
            <a:r>
              <a:rPr lang="en-US" altLang="en-US" sz="1400" dirty="0" err="1"/>
              <a:t>ReadAttributes</a:t>
            </a:r>
            <a:r>
              <a:rPr lang="en-US" altLang="en-US" sz="1400" dirty="0"/>
              <a:t> = GET to /a/&lt;aid&gt;</a:t>
            </a:r>
          </a:p>
          <a:p>
            <a:pPr marL="465750" lvl="2" indent="-285750"/>
            <a:r>
              <a:rPr lang="en-US" altLang="en-US" sz="1400" dirty="0" err="1"/>
              <a:t>WriteAttributes</a:t>
            </a:r>
            <a:r>
              <a:rPr lang="en-US" altLang="en-US" sz="1400" dirty="0"/>
              <a:t> = PUT, POST to /a/&lt;aid&gt;</a:t>
            </a:r>
          </a:p>
          <a:p>
            <a:pPr marL="465750" lvl="2" indent="-285750"/>
            <a:r>
              <a:rPr lang="en-US" altLang="en-US" sz="1400" dirty="0" err="1"/>
              <a:t>DiscoverAttributes</a:t>
            </a:r>
            <a:r>
              <a:rPr lang="en-US" altLang="en-US" sz="1400" dirty="0"/>
              <a:t> = GET to /a</a:t>
            </a:r>
          </a:p>
          <a:p>
            <a:pPr marL="465750" lvl="2" indent="-285750"/>
            <a:r>
              <a:rPr lang="en-US" altLang="en-US" sz="1400" dirty="0" err="1"/>
              <a:t>ConfigureReporting</a:t>
            </a:r>
            <a:r>
              <a:rPr lang="en-US" altLang="en-US" sz="1400" dirty="0"/>
              <a:t> = PUT, POST, DELETE to /r/&lt;rid&gt;</a:t>
            </a:r>
          </a:p>
          <a:p>
            <a:pPr marL="465750" lvl="2" indent="-285750"/>
            <a:r>
              <a:rPr lang="en-US" altLang="en-US" sz="1400" dirty="0" err="1"/>
              <a:t>ReadReportingConfiguration</a:t>
            </a:r>
            <a:r>
              <a:rPr lang="en-US" altLang="en-US" sz="1400" dirty="0"/>
              <a:t> = GET to /r/&lt;rid&gt;</a:t>
            </a:r>
          </a:p>
          <a:p>
            <a:pPr marL="465750" lvl="2" indent="-285750"/>
            <a:r>
              <a:rPr lang="en-US" altLang="en-US" sz="1400" dirty="0" err="1"/>
              <a:t>ReportAttributes</a:t>
            </a:r>
            <a:r>
              <a:rPr lang="en-US" altLang="en-US" sz="1400" dirty="0"/>
              <a:t> = POST to /n</a:t>
            </a:r>
          </a:p>
          <a:p>
            <a:pPr marL="465750" lvl="2" indent="-285750"/>
            <a:r>
              <a:rPr lang="en-US" altLang="en-US" sz="1400" dirty="0" err="1"/>
              <a:t>DiscoverCommandsReceived</a:t>
            </a:r>
            <a:r>
              <a:rPr lang="en-US" altLang="en-US" sz="1400" dirty="0"/>
              <a:t> = GET to /c</a:t>
            </a:r>
          </a:p>
          <a:p>
            <a:r>
              <a:rPr lang="en-US" altLang="en-US" sz="1400" dirty="0"/>
              <a:t>For Example:</a:t>
            </a:r>
          </a:p>
          <a:p>
            <a:pPr marL="465750" lvl="2" indent="-285750"/>
            <a:r>
              <a:rPr lang="en-US" sz="1400" b="1" dirty="0" err="1">
                <a:latin typeface="Hind" charset="0"/>
                <a:ea typeface="Hind" charset="0"/>
                <a:cs typeface="Hind" charset="0"/>
              </a:rPr>
              <a:t>ReadAttribute</a:t>
            </a:r>
            <a:r>
              <a:rPr lang="en-US" sz="1400" b="1" dirty="0">
                <a:latin typeface="Hind" charset="0"/>
                <a:ea typeface="Hind" charset="0"/>
                <a:cs typeface="Hind" charset="0"/>
              </a:rPr>
              <a:t> on the </a:t>
            </a:r>
            <a:r>
              <a:rPr lang="en-US" sz="1400" b="1" dirty="0" err="1">
                <a:latin typeface="Hind" charset="0"/>
                <a:ea typeface="Hind" charset="0"/>
                <a:cs typeface="Hind" charset="0"/>
              </a:rPr>
              <a:t>OnOff</a:t>
            </a:r>
            <a:r>
              <a:rPr lang="en-US" sz="1400" b="1" dirty="0">
                <a:latin typeface="Hind" charset="0"/>
                <a:ea typeface="Hind" charset="0"/>
                <a:cs typeface="Hind" charset="0"/>
              </a:rPr>
              <a:t> attribute on the On/Off cluster (0x0006) on Endpoint 1 becomes:</a:t>
            </a:r>
          </a:p>
          <a:p>
            <a:pPr marL="300038" lvl="3" indent="-285750"/>
            <a:r>
              <a:rPr lang="en-US" altLang="en-US" sz="1400" dirty="0">
                <a:latin typeface="Courier" charset="0"/>
                <a:ea typeface="Courier" charset="0"/>
                <a:cs typeface="Courier" charset="0"/>
              </a:rPr>
              <a:t>GET  </a:t>
            </a:r>
            <a:r>
              <a:rPr lang="en-US" altLang="en-US" sz="1400" dirty="0" err="1">
                <a:latin typeface="Courier" charset="0"/>
                <a:ea typeface="Courier" charset="0"/>
                <a:cs typeface="Courier" charset="0"/>
              </a:rPr>
              <a:t>coap</a:t>
            </a:r>
            <a:r>
              <a:rPr lang="en-US" altLang="en-US" sz="1400" dirty="0">
                <a:latin typeface="Courier" charset="0"/>
                <a:ea typeface="Courier" charset="0"/>
                <a:cs typeface="Courier" charset="0"/>
              </a:rPr>
              <a:t>://[</a:t>
            </a:r>
            <a:r>
              <a:rPr lang="en-US" sz="1400" dirty="0">
                <a:latin typeface="Courier" charset="0"/>
                <a:ea typeface="Courier" charset="0"/>
                <a:cs typeface="Courier" charset="0"/>
              </a:rPr>
              <a:t>2002:8290:4eed::8290:4eed</a:t>
            </a:r>
            <a:r>
              <a:rPr lang="en-US" altLang="en-US" sz="1400" dirty="0">
                <a:latin typeface="Courier" charset="0"/>
                <a:ea typeface="Courier" charset="0"/>
                <a:cs typeface="Courier" charset="0"/>
              </a:rPr>
              <a:t>]/</a:t>
            </a:r>
            <a:r>
              <a:rPr lang="en-US" altLang="en-US" sz="1400" dirty="0" err="1">
                <a:latin typeface="Courier" charset="0"/>
                <a:ea typeface="Courier" charset="0"/>
                <a:cs typeface="Courier" charset="0"/>
              </a:rPr>
              <a:t>zcl</a:t>
            </a:r>
            <a:r>
              <a:rPr lang="en-US" altLang="en-US" sz="1400" dirty="0">
                <a:latin typeface="Courier" charset="0"/>
                <a:ea typeface="Courier" charset="0"/>
                <a:cs typeface="Courier" charset="0"/>
              </a:rPr>
              <a:t>/e/1/s6/a/0</a:t>
            </a:r>
          </a:p>
          <a:p>
            <a:pPr marL="465750" lvl="2" indent="-285750"/>
            <a:r>
              <a:rPr lang="en-US" altLang="en-US" sz="1400" b="1" dirty="0" err="1">
                <a:latin typeface="Montserrat" charset="0"/>
                <a:ea typeface="Montserrat" charset="0"/>
                <a:cs typeface="Montserrat" charset="0"/>
              </a:rPr>
              <a:t>ReadAttributesResponse</a:t>
            </a:r>
            <a:r>
              <a:rPr lang="en-US" altLang="en-US" sz="1400" b="1" dirty="0">
                <a:latin typeface="Montserrat" charset="0"/>
                <a:ea typeface="Montserrat" charset="0"/>
                <a:cs typeface="Montserrat" charset="0"/>
              </a:rPr>
              <a:t> on the </a:t>
            </a:r>
            <a:r>
              <a:rPr lang="en-US" altLang="en-US" sz="1400" b="1" dirty="0" err="1">
                <a:latin typeface="Montserrat" charset="0"/>
                <a:ea typeface="Montserrat" charset="0"/>
                <a:cs typeface="Montserrat" charset="0"/>
              </a:rPr>
              <a:t>OnOff</a:t>
            </a:r>
            <a:r>
              <a:rPr lang="en-US" altLang="en-US" sz="1400" b="1" dirty="0">
                <a:latin typeface="Montserrat" charset="0"/>
                <a:ea typeface="Montserrat" charset="0"/>
                <a:cs typeface="Montserrat" charset="0"/>
              </a:rPr>
              <a:t> attribute on the On/Off cluster (0x0006) on endpoint 1 becomes:</a:t>
            </a:r>
          </a:p>
          <a:p>
            <a:pPr lvl="3"/>
            <a:r>
              <a:rPr lang="en-US" altLang="en-US" sz="1400" dirty="0" err="1">
                <a:latin typeface="Courier" charset="0"/>
                <a:ea typeface="Courier" charset="0"/>
                <a:cs typeface="Courier" charset="0"/>
              </a:rPr>
              <a:t>CoAP</a:t>
            </a:r>
            <a:r>
              <a:rPr lang="en-US" altLang="en-US" sz="1400" dirty="0">
                <a:latin typeface="Courier" charset="0"/>
                <a:ea typeface="Courier" charset="0"/>
                <a:cs typeface="Courier" charset="0"/>
              </a:rPr>
              <a:t> Response 2.05 Content with a CBOR map {0:0} indicating that the </a:t>
            </a:r>
            <a:r>
              <a:rPr lang="en-US" altLang="en-US" sz="1400" dirty="0" err="1">
                <a:latin typeface="Courier" charset="0"/>
                <a:ea typeface="Courier" charset="0"/>
                <a:cs typeface="Courier" charset="0"/>
              </a:rPr>
              <a:t>OnOff</a:t>
            </a:r>
            <a:r>
              <a:rPr lang="en-US" altLang="en-US" sz="1400" dirty="0">
                <a:latin typeface="Courier" charset="0"/>
                <a:ea typeface="Courier" charset="0"/>
                <a:cs typeface="Courier" charset="0"/>
              </a:rPr>
              <a:t> attribute is currently in the Off state.</a:t>
            </a:r>
          </a:p>
          <a:p>
            <a:pPr>
              <a:buFont typeface="Arial" charset="0"/>
              <a:buChar char="•"/>
            </a:pPr>
            <a:endParaRPr lang="en-US" sz="1400" dirty="0">
              <a:latin typeface="Montserrat" charset="0"/>
              <a:ea typeface="Montserrat" charset="0"/>
              <a:cs typeface="Montserrat" charset="0"/>
            </a:endParaRPr>
          </a:p>
        </p:txBody>
      </p:sp>
    </p:spTree>
    <p:extLst>
      <p:ext uri="{BB962C8B-B14F-4D97-AF65-F5344CB8AC3E}">
        <p14:creationId xmlns:p14="http://schemas.microsoft.com/office/powerpoint/2010/main" val="1252588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Cluster Commands and </a:t>
            </a:r>
            <a:r>
              <a:rPr lang="en-US" dirty="0" err="1">
                <a:solidFill>
                  <a:schemeClr val="tx1"/>
                </a:solidFill>
              </a:rPr>
              <a:t>CoAP</a:t>
            </a:r>
            <a:endParaRPr lang="en-US" dirty="0">
              <a:solidFill>
                <a:schemeClr val="tx1"/>
              </a:solidFill>
            </a:endParaRPr>
          </a:p>
        </p:txBody>
      </p:sp>
      <p:sp>
        <p:nvSpPr>
          <p:cNvPr id="3" name="Content Placeholder 2"/>
          <p:cNvSpPr>
            <a:spLocks noGrp="1"/>
          </p:cNvSpPr>
          <p:nvPr>
            <p:ph idx="1"/>
          </p:nvPr>
        </p:nvSpPr>
        <p:spPr>
          <a:xfrm>
            <a:off x="744948" y="1767149"/>
            <a:ext cx="10769600" cy="4540668"/>
          </a:xfrm>
        </p:spPr>
        <p:txBody>
          <a:bodyPr>
            <a:normAutofit/>
          </a:bodyPr>
          <a:lstStyle/>
          <a:p>
            <a:pPr>
              <a:buFont typeface="Arial" charset="0"/>
              <a:buChar char="•"/>
            </a:pPr>
            <a:r>
              <a:rPr lang="en-US" altLang="en-US" dirty="0"/>
              <a:t> Cluster Commands map to the </a:t>
            </a:r>
            <a:r>
              <a:rPr lang="en-US" altLang="en-US" dirty="0" err="1"/>
              <a:t>CoAP</a:t>
            </a:r>
            <a:r>
              <a:rPr lang="en-US" altLang="en-US" dirty="0"/>
              <a:t> RESTful interface using method POST to /c/&lt;</a:t>
            </a:r>
            <a:r>
              <a:rPr lang="en-US" altLang="en-US" dirty="0" err="1"/>
              <a:t>cid</a:t>
            </a:r>
            <a:r>
              <a:rPr lang="en-US" altLang="en-US" dirty="0"/>
              <a:t>&gt;</a:t>
            </a:r>
          </a:p>
          <a:p>
            <a:pPr>
              <a:buFont typeface="Arial" charset="0"/>
              <a:buChar char="•"/>
            </a:pPr>
            <a:r>
              <a:rPr lang="en-US" altLang="en-US" dirty="0"/>
              <a:t> Cluster Command responses map to the </a:t>
            </a:r>
            <a:r>
              <a:rPr lang="en-US" altLang="en-US" dirty="0" err="1"/>
              <a:t>CoAP</a:t>
            </a:r>
            <a:r>
              <a:rPr lang="en-US" altLang="en-US" dirty="0"/>
              <a:t> response of a given </a:t>
            </a:r>
            <a:r>
              <a:rPr lang="en-US" altLang="en-US" dirty="0" err="1"/>
              <a:t>CoAP</a:t>
            </a:r>
            <a:r>
              <a:rPr lang="en-US" altLang="en-US" dirty="0"/>
              <a:t> POST.</a:t>
            </a:r>
          </a:p>
          <a:p>
            <a:pPr>
              <a:buFont typeface="Arial" charset="0"/>
              <a:buChar char="•"/>
            </a:pPr>
            <a:r>
              <a:rPr lang="en-US" altLang="en-US" dirty="0"/>
              <a:t> For example: On Command sent to endpoint 1 becomes:</a:t>
            </a:r>
          </a:p>
          <a:p>
            <a:pPr lvl="2"/>
            <a:r>
              <a:rPr lang="en-US" altLang="en-US" dirty="0">
                <a:latin typeface="Courier" charset="0"/>
                <a:ea typeface="Courier" charset="0"/>
                <a:cs typeface="Courier" charset="0"/>
              </a:rPr>
              <a:t>POST </a:t>
            </a:r>
            <a:r>
              <a:rPr lang="en-US" altLang="en-US" dirty="0" err="1">
                <a:latin typeface="Courier" charset="0"/>
                <a:ea typeface="Courier" charset="0"/>
                <a:cs typeface="Courier" charset="0"/>
              </a:rPr>
              <a:t>coap</a:t>
            </a:r>
            <a:r>
              <a:rPr lang="en-US" altLang="en-US" dirty="0">
                <a:latin typeface="Courier" charset="0"/>
                <a:ea typeface="Courier" charset="0"/>
                <a:cs typeface="Courier" charset="0"/>
              </a:rPr>
              <a:t>://[</a:t>
            </a:r>
            <a:r>
              <a:rPr lang="en-US" dirty="0">
                <a:latin typeface="Courier" charset="0"/>
                <a:ea typeface="Courier" charset="0"/>
                <a:cs typeface="Courier" charset="0"/>
              </a:rPr>
              <a:t>2002:8290:4eed::8290:4eed</a:t>
            </a:r>
            <a:r>
              <a:rPr lang="en-US" altLang="en-US" dirty="0">
                <a:latin typeface="Courier" charset="0"/>
                <a:ea typeface="Courier" charset="0"/>
                <a:cs typeface="Courier" charset="0"/>
              </a:rPr>
              <a:t>]/</a:t>
            </a:r>
            <a:r>
              <a:rPr lang="en-US" altLang="en-US" dirty="0" err="1">
                <a:latin typeface="Courier" charset="0"/>
                <a:ea typeface="Courier" charset="0"/>
                <a:cs typeface="Courier" charset="0"/>
              </a:rPr>
              <a:t>zcl</a:t>
            </a:r>
            <a:r>
              <a:rPr lang="en-US" altLang="en-US" dirty="0">
                <a:latin typeface="Courier" charset="0"/>
                <a:ea typeface="Courier" charset="0"/>
                <a:cs typeface="Courier" charset="0"/>
              </a:rPr>
              <a:t>/e/1/s6/c/1</a:t>
            </a:r>
          </a:p>
          <a:p>
            <a:pPr lvl="2"/>
            <a:r>
              <a:rPr lang="en-US" altLang="en-US" dirty="0" err="1">
                <a:latin typeface="Courier" charset="0"/>
                <a:ea typeface="Courier" charset="0"/>
                <a:cs typeface="Courier" charset="0"/>
              </a:rPr>
              <a:t>CoAP</a:t>
            </a:r>
            <a:r>
              <a:rPr lang="en-US" altLang="en-US" dirty="0">
                <a:latin typeface="Courier" charset="0"/>
                <a:ea typeface="Courier" charset="0"/>
                <a:cs typeface="Courier" charset="0"/>
              </a:rPr>
              <a:t> response 2.05 Changed with a payload {0:0} indicating a Default Response with status SUCCESS</a:t>
            </a:r>
          </a:p>
          <a:p>
            <a:pPr>
              <a:buFont typeface="Arial" charset="0"/>
              <a:buChar char="•"/>
            </a:pPr>
            <a:endParaRPr lang="en-US" dirty="0">
              <a:latin typeface="Montserrat" charset="0"/>
              <a:ea typeface="Montserrat" charset="0"/>
              <a:cs typeface="Montserrat" charset="0"/>
            </a:endParaRPr>
          </a:p>
        </p:txBody>
      </p:sp>
    </p:spTree>
    <p:extLst>
      <p:ext uri="{BB962C8B-B14F-4D97-AF65-F5344CB8AC3E}">
        <p14:creationId xmlns:p14="http://schemas.microsoft.com/office/powerpoint/2010/main" val="478072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1"/>
            <a:ext cx="10515600" cy="965200"/>
          </a:xfrm>
        </p:spPr>
        <p:txBody>
          <a:bodyPr/>
          <a:lstStyle/>
          <a:p>
            <a:r>
              <a:rPr lang="en-US" dirty="0" err="1"/>
              <a:t>Dotdot</a:t>
            </a:r>
            <a:r>
              <a:rPr lang="en-US" dirty="0">
                <a:solidFill>
                  <a:schemeClr val="tx1"/>
                </a:solidFill>
              </a:rPr>
              <a:t>/IP Resource Table</a:t>
            </a: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680068276"/>
              </p:ext>
            </p:extLst>
          </p:nvPr>
        </p:nvGraphicFramePr>
        <p:xfrm>
          <a:off x="838200" y="1763486"/>
          <a:ext cx="10515600" cy="3770539"/>
        </p:xfrm>
        <a:graphic>
          <a:graphicData uri="http://schemas.openxmlformats.org/drawingml/2006/table">
            <a:tbl>
              <a:tblPr firstRow="1" bandRow="1">
                <a:tableStyleId>{F5AB1C69-6EDB-4FF4-983F-18BD219EF322}</a:tableStyleId>
              </a:tblPr>
              <a:tblGrid>
                <a:gridCol w="35052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3505200">
                  <a:extLst>
                    <a:ext uri="{9D8B030D-6E8A-4147-A177-3AD203B41FA5}">
                      <a16:colId xmlns:a16="http://schemas.microsoft.com/office/drawing/2014/main" val="20002"/>
                    </a:ext>
                  </a:extLst>
                </a:gridCol>
              </a:tblGrid>
              <a:tr h="432979">
                <a:tc>
                  <a:txBody>
                    <a:bodyPr/>
                    <a:lstStyle/>
                    <a:p>
                      <a:r>
                        <a:rPr lang="en-US" dirty="0">
                          <a:solidFill>
                            <a:schemeClr val="tx1"/>
                          </a:solidFill>
                        </a:rPr>
                        <a:t>Resource </a:t>
                      </a:r>
                    </a:p>
                  </a:txBody>
                  <a:tcPr/>
                </a:tc>
                <a:tc>
                  <a:txBody>
                    <a:bodyPr/>
                    <a:lstStyle/>
                    <a:p>
                      <a:r>
                        <a:rPr lang="en-US" dirty="0">
                          <a:solidFill>
                            <a:schemeClr val="tx1"/>
                          </a:solidFill>
                        </a:rPr>
                        <a:t>Methods</a:t>
                      </a:r>
                    </a:p>
                  </a:txBody>
                  <a:tcPr/>
                </a:tc>
                <a:tc>
                  <a:txBody>
                    <a:bodyPr/>
                    <a:lstStyle/>
                    <a:p>
                      <a:r>
                        <a:rPr lang="en-US" dirty="0">
                          <a:solidFill>
                            <a:schemeClr val="tx1"/>
                          </a:solidFill>
                        </a:rPr>
                        <a:t>URI</a:t>
                      </a:r>
                    </a:p>
                  </a:txBody>
                  <a:tcPr/>
                </a:tc>
                <a:extLst>
                  <a:ext uri="{0D108BD9-81ED-4DB2-BD59-A6C34878D82A}">
                    <a16:rowId xmlns:a16="http://schemas.microsoft.com/office/drawing/2014/main" val="10000"/>
                  </a:ext>
                </a:extLst>
              </a:tr>
              <a:tr h="370840">
                <a:tc>
                  <a:txBody>
                    <a:bodyPr/>
                    <a:lstStyle/>
                    <a:p>
                      <a:r>
                        <a:rPr lang="en-US" dirty="0"/>
                        <a:t>Resource discovery</a:t>
                      </a:r>
                    </a:p>
                  </a:txBody>
                  <a:tcPr/>
                </a:tc>
                <a:tc>
                  <a:txBody>
                    <a:bodyPr/>
                    <a:lstStyle/>
                    <a:p>
                      <a:r>
                        <a:rPr lang="en-US" dirty="0"/>
                        <a:t>GET</a:t>
                      </a:r>
                    </a:p>
                  </a:txBody>
                  <a:tcPr/>
                </a:tc>
                <a:tc>
                  <a:txBody>
                    <a:bodyPr/>
                    <a:lstStyle/>
                    <a:p>
                      <a:r>
                        <a:rPr lang="en-US" dirty="0"/>
                        <a:t>/</a:t>
                      </a:r>
                      <a:r>
                        <a:rPr lang="en-US" dirty="0" err="1"/>
                        <a:t>zcl</a:t>
                      </a:r>
                      <a:endParaRPr lang="en-US" dirty="0">
                        <a:latin typeface="Courier" charset="0"/>
                        <a:ea typeface="Courier" charset="0"/>
                        <a:cs typeface="Courier" charset="0"/>
                      </a:endParaRPr>
                    </a:p>
                  </a:txBody>
                  <a:tcPr/>
                </a:tc>
                <a:extLst>
                  <a:ext uri="{0D108BD9-81ED-4DB2-BD59-A6C34878D82A}">
                    <a16:rowId xmlns:a16="http://schemas.microsoft.com/office/drawing/2014/main" val="10001"/>
                  </a:ext>
                </a:extLst>
              </a:tr>
              <a:tr h="370840">
                <a:tc>
                  <a:txBody>
                    <a:bodyPr/>
                    <a:lstStyle/>
                    <a:p>
                      <a:r>
                        <a:rPr lang="en-US" dirty="0"/>
                        <a:t>Endpoints</a:t>
                      </a:r>
                    </a:p>
                  </a:txBody>
                  <a:tcPr/>
                </a:tc>
                <a:tc>
                  <a:txBody>
                    <a:bodyPr/>
                    <a:lstStyle/>
                    <a:p>
                      <a:r>
                        <a:rPr lang="en-US" dirty="0"/>
                        <a:t>GET</a:t>
                      </a:r>
                    </a:p>
                  </a:txBody>
                  <a:tcPr/>
                </a:tc>
                <a:tc>
                  <a:txBody>
                    <a:bodyPr/>
                    <a:lstStyle/>
                    <a:p>
                      <a:r>
                        <a:rPr lang="en-US" dirty="0"/>
                        <a:t>/e</a:t>
                      </a:r>
                      <a:endParaRPr lang="en-US" dirty="0">
                        <a:latin typeface="Courier" charset="0"/>
                        <a:ea typeface="Courier" charset="0"/>
                        <a:cs typeface="Courier" charset="0"/>
                      </a:endParaRPr>
                    </a:p>
                  </a:txBody>
                  <a:tcPr/>
                </a:tc>
                <a:extLst>
                  <a:ext uri="{0D108BD9-81ED-4DB2-BD59-A6C34878D82A}">
                    <a16:rowId xmlns:a16="http://schemas.microsoft.com/office/drawing/2014/main" val="10002"/>
                  </a:ext>
                </a:extLst>
              </a:tr>
              <a:tr h="370840">
                <a:tc>
                  <a:txBody>
                    <a:bodyPr/>
                    <a:lstStyle/>
                    <a:p>
                      <a:r>
                        <a:rPr lang="en-US" dirty="0"/>
                        <a:t>Attributes</a:t>
                      </a:r>
                    </a:p>
                  </a:txBody>
                  <a:tcPr/>
                </a:tc>
                <a:tc>
                  <a:txBody>
                    <a:bodyPr/>
                    <a:lstStyle/>
                    <a:p>
                      <a:r>
                        <a:rPr lang="en-US" dirty="0"/>
                        <a:t>GET,</a:t>
                      </a:r>
                      <a:r>
                        <a:rPr lang="en-US" baseline="0" dirty="0"/>
                        <a:t> PUT, POST</a:t>
                      </a:r>
                      <a:endParaRPr lang="en-US" dirty="0"/>
                    </a:p>
                  </a:txBody>
                  <a:tcPr/>
                </a:tc>
                <a:tc>
                  <a:txBody>
                    <a:bodyPr/>
                    <a:lstStyle/>
                    <a:p>
                      <a:r>
                        <a:rPr lang="en-US" dirty="0"/>
                        <a:t>/a</a:t>
                      </a:r>
                      <a:endParaRPr lang="en-US" dirty="0">
                        <a:latin typeface="Courier" charset="0"/>
                        <a:ea typeface="Courier" charset="0"/>
                        <a:cs typeface="Courier" charset="0"/>
                      </a:endParaRPr>
                    </a:p>
                  </a:txBody>
                  <a:tcPr/>
                </a:tc>
                <a:extLst>
                  <a:ext uri="{0D108BD9-81ED-4DB2-BD59-A6C34878D82A}">
                    <a16:rowId xmlns:a16="http://schemas.microsoft.com/office/drawing/2014/main" val="10003"/>
                  </a:ext>
                </a:extLst>
              </a:tr>
              <a:tr h="370840">
                <a:tc>
                  <a:txBody>
                    <a:bodyPr/>
                    <a:lstStyle/>
                    <a:p>
                      <a:r>
                        <a:rPr lang="en-US" dirty="0"/>
                        <a:t>Commands</a:t>
                      </a:r>
                    </a:p>
                  </a:txBody>
                  <a:tcPr/>
                </a:tc>
                <a:tc>
                  <a:txBody>
                    <a:bodyPr/>
                    <a:lstStyle/>
                    <a:p>
                      <a:r>
                        <a:rPr lang="en-US" dirty="0"/>
                        <a:t>GET, POST</a:t>
                      </a:r>
                    </a:p>
                  </a:txBody>
                  <a:tcPr/>
                </a:tc>
                <a:tc>
                  <a:txBody>
                    <a:bodyPr/>
                    <a:lstStyle/>
                    <a:p>
                      <a:r>
                        <a:rPr lang="en-US" dirty="0"/>
                        <a:t>/c</a:t>
                      </a:r>
                      <a:endParaRPr lang="en-US" dirty="0">
                        <a:latin typeface="Courier" charset="0"/>
                        <a:ea typeface="Courier" charset="0"/>
                        <a:cs typeface="Courier" charset="0"/>
                      </a:endParaRPr>
                    </a:p>
                  </a:txBody>
                  <a:tcPr/>
                </a:tc>
                <a:extLst>
                  <a:ext uri="{0D108BD9-81ED-4DB2-BD59-A6C34878D82A}">
                    <a16:rowId xmlns:a16="http://schemas.microsoft.com/office/drawing/2014/main" val="10004"/>
                  </a:ext>
                </a:extLst>
              </a:tr>
              <a:tr h="370840">
                <a:tc>
                  <a:txBody>
                    <a:bodyPr/>
                    <a:lstStyle/>
                    <a:p>
                      <a:r>
                        <a:rPr lang="en-US" dirty="0"/>
                        <a:t>Bindings</a:t>
                      </a:r>
                    </a:p>
                  </a:txBody>
                  <a:tcPr/>
                </a:tc>
                <a:tc>
                  <a:txBody>
                    <a:bodyPr/>
                    <a:lstStyle/>
                    <a:p>
                      <a:r>
                        <a:rPr lang="en-US" dirty="0"/>
                        <a:t>GET, PUT, POST,</a:t>
                      </a:r>
                      <a:r>
                        <a:rPr lang="en-US" baseline="0" dirty="0"/>
                        <a:t> DELETE</a:t>
                      </a:r>
                      <a:endParaRPr lang="en-US" dirty="0"/>
                    </a:p>
                  </a:txBody>
                  <a:tcPr/>
                </a:tc>
                <a:tc>
                  <a:txBody>
                    <a:bodyPr/>
                    <a:lstStyle/>
                    <a:p>
                      <a:r>
                        <a:rPr lang="en-US" dirty="0"/>
                        <a:t>/b</a:t>
                      </a:r>
                      <a:endParaRPr lang="en-US" dirty="0">
                        <a:latin typeface="Courier" charset="0"/>
                        <a:ea typeface="Courier" charset="0"/>
                        <a:cs typeface="Courier" charset="0"/>
                      </a:endParaRPr>
                    </a:p>
                  </a:txBody>
                  <a:tcPr/>
                </a:tc>
                <a:extLst>
                  <a:ext uri="{0D108BD9-81ED-4DB2-BD59-A6C34878D82A}">
                    <a16:rowId xmlns:a16="http://schemas.microsoft.com/office/drawing/2014/main" val="10005"/>
                  </a:ext>
                </a:extLst>
              </a:tr>
              <a:tr h="370840">
                <a:tc>
                  <a:txBody>
                    <a:bodyPr/>
                    <a:lstStyle/>
                    <a:p>
                      <a:r>
                        <a:rPr lang="en-US" dirty="0"/>
                        <a:t>Report Configuration</a:t>
                      </a:r>
                    </a:p>
                  </a:txBody>
                  <a:tcPr/>
                </a:tc>
                <a:tc>
                  <a:txBody>
                    <a:bodyPr/>
                    <a:lstStyle/>
                    <a:p>
                      <a:r>
                        <a:rPr lang="en-US" dirty="0"/>
                        <a:t>GET, PUT, POST,</a:t>
                      </a:r>
                      <a:r>
                        <a:rPr lang="en-US" baseline="0" dirty="0"/>
                        <a:t> DELETE</a:t>
                      </a:r>
                      <a:endParaRPr lang="en-US" dirty="0"/>
                    </a:p>
                  </a:txBody>
                  <a:tcPr/>
                </a:tc>
                <a:tc>
                  <a:txBody>
                    <a:bodyPr/>
                    <a:lstStyle/>
                    <a:p>
                      <a:r>
                        <a:rPr lang="en-US" dirty="0"/>
                        <a:t>/r</a:t>
                      </a:r>
                      <a:endParaRPr lang="en-US" dirty="0">
                        <a:latin typeface="Courier" charset="0"/>
                        <a:ea typeface="Courier" charset="0"/>
                        <a:cs typeface="Courier" charset="0"/>
                      </a:endParaRPr>
                    </a:p>
                  </a:txBody>
                  <a:tcPr/>
                </a:tc>
                <a:extLst>
                  <a:ext uri="{0D108BD9-81ED-4DB2-BD59-A6C34878D82A}">
                    <a16:rowId xmlns:a16="http://schemas.microsoft.com/office/drawing/2014/main" val="10006"/>
                  </a:ext>
                </a:extLst>
              </a:tr>
              <a:tr h="370840">
                <a:tc>
                  <a:txBody>
                    <a:bodyPr/>
                    <a:lstStyle/>
                    <a:p>
                      <a:r>
                        <a:rPr lang="en-US" dirty="0"/>
                        <a:t>Report Notification</a:t>
                      </a:r>
                    </a:p>
                  </a:txBody>
                  <a:tcPr/>
                </a:tc>
                <a:tc>
                  <a:txBody>
                    <a:bodyPr/>
                    <a:lstStyle/>
                    <a:p>
                      <a:r>
                        <a:rPr lang="en-US" dirty="0"/>
                        <a:t>POST</a:t>
                      </a:r>
                    </a:p>
                  </a:txBody>
                  <a:tcPr/>
                </a:tc>
                <a:tc>
                  <a:txBody>
                    <a:bodyPr/>
                    <a:lstStyle/>
                    <a:p>
                      <a:r>
                        <a:rPr lang="en-US" dirty="0"/>
                        <a:t>/n</a:t>
                      </a:r>
                      <a:endParaRPr lang="en-US" dirty="0">
                        <a:latin typeface="Courier" charset="0"/>
                        <a:ea typeface="Courier" charset="0"/>
                        <a:cs typeface="Courier" charset="0"/>
                      </a:endParaRPr>
                    </a:p>
                  </a:txBody>
                  <a:tcPr/>
                </a:tc>
                <a:extLst>
                  <a:ext uri="{0D108BD9-81ED-4DB2-BD59-A6C34878D82A}">
                    <a16:rowId xmlns:a16="http://schemas.microsoft.com/office/drawing/2014/main" val="10007"/>
                  </a:ext>
                </a:extLst>
              </a:tr>
              <a:tr h="370840">
                <a:tc>
                  <a:txBody>
                    <a:bodyPr/>
                    <a:lstStyle/>
                    <a:p>
                      <a:r>
                        <a:rPr lang="en-US" dirty="0"/>
                        <a:t>Group Notification</a:t>
                      </a:r>
                    </a:p>
                  </a:txBody>
                  <a:tcPr/>
                </a:tc>
                <a:tc>
                  <a:txBody>
                    <a:bodyPr/>
                    <a:lstStyle/>
                    <a:p>
                      <a:r>
                        <a:rPr lang="en-US" dirty="0"/>
                        <a:t>POST</a:t>
                      </a:r>
                    </a:p>
                  </a:txBody>
                  <a:tcPr/>
                </a:tc>
                <a:tc>
                  <a:txBody>
                    <a:bodyPr/>
                    <a:lstStyle/>
                    <a:p>
                      <a:r>
                        <a:rPr lang="en-US" dirty="0"/>
                        <a:t>/g</a:t>
                      </a:r>
                      <a:endParaRPr lang="en-US" dirty="0">
                        <a:latin typeface="Courier" charset="0"/>
                        <a:ea typeface="Courier" charset="0"/>
                        <a:cs typeface="Courier" charset="0"/>
                      </a:endParaRPr>
                    </a:p>
                  </a:txBody>
                  <a:tcPr/>
                </a:tc>
                <a:extLst>
                  <a:ext uri="{0D108BD9-81ED-4DB2-BD59-A6C34878D82A}">
                    <a16:rowId xmlns:a16="http://schemas.microsoft.com/office/drawing/2014/main" val="10008"/>
                  </a:ext>
                </a:extLst>
              </a:tr>
              <a:tr h="370840">
                <a:tc>
                  <a:txBody>
                    <a:bodyPr/>
                    <a:lstStyle/>
                    <a:p>
                      <a:r>
                        <a:rPr lang="en-US" dirty="0"/>
                        <a:t>EZ-Mode Commissioning</a:t>
                      </a:r>
                    </a:p>
                  </a:txBody>
                  <a:tcPr/>
                </a:tc>
                <a:tc>
                  <a:txBody>
                    <a:bodyPr/>
                    <a:lstStyle/>
                    <a:p>
                      <a:r>
                        <a:rPr lang="en-US" dirty="0"/>
                        <a:t>GET,</a:t>
                      </a:r>
                      <a:r>
                        <a:rPr lang="en-US" baseline="0" dirty="0"/>
                        <a:t> POST</a:t>
                      </a:r>
                      <a:endParaRPr lang="en-US" dirty="0"/>
                    </a:p>
                  </a:txBody>
                  <a:tcPr/>
                </a:tc>
                <a:tc>
                  <a:txBody>
                    <a:bodyPr/>
                    <a:lstStyle/>
                    <a:p>
                      <a:r>
                        <a:rPr lang="en-US" dirty="0"/>
                        <a:t>/m</a:t>
                      </a:r>
                      <a:endParaRPr lang="en-US" dirty="0">
                        <a:latin typeface="Courier" charset="0"/>
                        <a:ea typeface="Courier" charset="0"/>
                        <a:cs typeface="Courier" charset="0"/>
                      </a:endParaRP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22961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Application Layer Security</a:t>
            </a:r>
          </a:p>
        </p:txBody>
      </p:sp>
      <p:sp>
        <p:nvSpPr>
          <p:cNvPr id="3" name="Content Placeholder 2"/>
          <p:cNvSpPr>
            <a:spLocks noGrp="1"/>
          </p:cNvSpPr>
          <p:nvPr>
            <p:ph idx="1"/>
          </p:nvPr>
        </p:nvSpPr>
        <p:spPr>
          <a:xfrm>
            <a:off x="838200" y="1536700"/>
            <a:ext cx="10515600" cy="4640263"/>
          </a:xfrm>
        </p:spPr>
        <p:txBody>
          <a:bodyPr>
            <a:noAutofit/>
          </a:bodyPr>
          <a:lstStyle/>
          <a:p>
            <a:pPr lvl="0"/>
            <a:r>
              <a:rPr lang="en-US" sz="1700" dirty="0"/>
              <a:t>Unique ID: </a:t>
            </a:r>
            <a:r>
              <a:rPr lang="en-US" sz="1700" b="0" dirty="0">
                <a:latin typeface="Hind Light" charset="0"/>
                <a:ea typeface="Hind Light" charset="0"/>
                <a:cs typeface="Hind Light" charset="0"/>
              </a:rPr>
              <a:t>All devices have a device certificate from the manufacturer to provide identity and a unique ID.  Each device will either be provided at manufacture or self generate a raw public private key pair.</a:t>
            </a:r>
          </a:p>
          <a:p>
            <a:pPr lvl="0"/>
            <a:r>
              <a:rPr lang="en-US" sz="1700" dirty="0"/>
              <a:t>Operational Certificates: </a:t>
            </a:r>
            <a:r>
              <a:rPr lang="en-US" sz="1700" b="0" dirty="0">
                <a:latin typeface="Hind Light" charset="0"/>
                <a:ea typeface="Hind Light" charset="0"/>
                <a:cs typeface="Hind Light" charset="0"/>
              </a:rPr>
              <a:t>All devices must support handling of operational certificates if the network supports provisioning and usage of such certificates.  </a:t>
            </a:r>
          </a:p>
          <a:p>
            <a:pPr lvl="0"/>
            <a:r>
              <a:rPr lang="en-US" sz="1700" dirty="0"/>
              <a:t>DTLS: </a:t>
            </a:r>
            <a:r>
              <a:rPr lang="en-US" sz="1700" b="0" dirty="0">
                <a:latin typeface="Hind Light" charset="0"/>
                <a:ea typeface="Hind Light" charset="0"/>
                <a:cs typeface="Hind Light" charset="0"/>
              </a:rPr>
              <a:t>All devices must support application level DTLS sessions for either device to device or device to cloud interactions.  The DTLS session can be based on pre-shared key, raw public key or certificates.  </a:t>
            </a:r>
          </a:p>
          <a:p>
            <a:pPr lvl="0"/>
            <a:r>
              <a:rPr lang="en-US" sz="1700" dirty="0"/>
              <a:t>Application Layer Security: </a:t>
            </a:r>
            <a:r>
              <a:rPr lang="en-US" sz="1700" b="0" dirty="0">
                <a:latin typeface="Hind Light" charset="0"/>
                <a:ea typeface="Hind Light" charset="0"/>
                <a:cs typeface="Hind Light" charset="0"/>
              </a:rPr>
              <a:t>A device SHALL restrict access based on application level security. For example, a status may be accessible to all devices while a command may only be accepted with application level security included.  The specification will detail what is required for each device and how the security session is initiated.  Note this does not apply to group communications.</a:t>
            </a:r>
          </a:p>
          <a:p>
            <a:pPr lvl="0"/>
            <a:r>
              <a:rPr lang="en-US" sz="1700" dirty="0"/>
              <a:t>Service Discovery: </a:t>
            </a:r>
            <a:r>
              <a:rPr lang="en-US" sz="1700" b="0" dirty="0">
                <a:latin typeface="Hind Light" charset="0"/>
                <a:ea typeface="Hind Light" charset="0"/>
                <a:cs typeface="Hind Light" charset="0"/>
              </a:rPr>
              <a:t>Service discovery on network does not require application level security.</a:t>
            </a:r>
          </a:p>
          <a:p>
            <a:r>
              <a:rPr lang="en-US" sz="1700" dirty="0"/>
              <a:t>Network Layer Security: </a:t>
            </a:r>
            <a:r>
              <a:rPr lang="en-US" sz="1700" b="0" dirty="0">
                <a:latin typeface="Hind Light" charset="0"/>
                <a:ea typeface="Hind Light" charset="0"/>
                <a:cs typeface="Hind Light" charset="0"/>
              </a:rPr>
              <a:t>When network level security is available, it SHALL be used. </a:t>
            </a:r>
          </a:p>
        </p:txBody>
      </p:sp>
    </p:spTree>
    <p:extLst>
      <p:ext uri="{BB962C8B-B14F-4D97-AF65-F5344CB8AC3E}">
        <p14:creationId xmlns:p14="http://schemas.microsoft.com/office/powerpoint/2010/main" val="864975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046136" y="2445966"/>
            <a:ext cx="2099728" cy="1966069"/>
          </a:xfrm>
          <a:prstGeom prst="rect">
            <a:avLst/>
          </a:prstGeom>
        </p:spPr>
      </p:pic>
      <p:sp>
        <p:nvSpPr>
          <p:cNvPr id="3" name="Rectangle 2"/>
          <p:cNvSpPr/>
          <p:nvPr/>
        </p:nvSpPr>
        <p:spPr>
          <a:xfrm>
            <a:off x="1" y="5528930"/>
            <a:ext cx="12192000" cy="132907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33870191"/>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1639EA-46DC-4C9B-91DB-8329D120212C}"/>
              </a:ext>
            </a:extLst>
          </p:cNvPr>
          <p:cNvSpPr>
            <a:spLocks noGrp="1"/>
          </p:cNvSpPr>
          <p:nvPr>
            <p:ph type="title"/>
          </p:nvPr>
        </p:nvSpPr>
        <p:spPr>
          <a:xfrm>
            <a:off x="559977" y="690055"/>
            <a:ext cx="11119544" cy="675607"/>
          </a:xfrm>
        </p:spPr>
        <p:txBody>
          <a:bodyPr/>
          <a:lstStyle/>
          <a:p>
            <a:r>
              <a:rPr lang="en-US" dirty="0"/>
              <a:t>Evolution of </a:t>
            </a:r>
          </a:p>
        </p:txBody>
      </p:sp>
      <p:grpSp>
        <p:nvGrpSpPr>
          <p:cNvPr id="8" name="Group 7">
            <a:extLst>
              <a:ext uri="{FF2B5EF4-FFF2-40B4-BE49-F238E27FC236}">
                <a16:creationId xmlns:a16="http://schemas.microsoft.com/office/drawing/2014/main" id="{530B513E-82BE-44A3-9C1F-574388122592}"/>
              </a:ext>
            </a:extLst>
          </p:cNvPr>
          <p:cNvGrpSpPr/>
          <p:nvPr/>
        </p:nvGrpSpPr>
        <p:grpSpPr>
          <a:xfrm>
            <a:off x="1407637" y="3400424"/>
            <a:ext cx="8556050" cy="2978357"/>
            <a:chOff x="83125" y="2215054"/>
            <a:chExt cx="11564489" cy="3496978"/>
          </a:xfrm>
        </p:grpSpPr>
        <p:pic>
          <p:nvPicPr>
            <p:cNvPr id="4" name="Picture 3">
              <a:extLst>
                <a:ext uri="{FF2B5EF4-FFF2-40B4-BE49-F238E27FC236}">
                  <a16:creationId xmlns:a16="http://schemas.microsoft.com/office/drawing/2014/main" id="{3D92C0F8-FF0C-456A-9F30-DC5D396FE6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25" y="2215054"/>
              <a:ext cx="3468926" cy="3496977"/>
            </a:xfrm>
            <a:prstGeom prst="rect">
              <a:avLst/>
            </a:prstGeom>
          </p:spPr>
        </p:pic>
        <p:pic>
          <p:nvPicPr>
            <p:cNvPr id="5" name="Picture 4">
              <a:extLst>
                <a:ext uri="{FF2B5EF4-FFF2-40B4-BE49-F238E27FC236}">
                  <a16:creationId xmlns:a16="http://schemas.microsoft.com/office/drawing/2014/main" id="{DDBA0CE5-B512-49A1-85E0-9F640049B8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44521" y="2215054"/>
              <a:ext cx="3911078" cy="3496978"/>
            </a:xfrm>
            <a:prstGeom prst="rect">
              <a:avLst/>
            </a:prstGeom>
          </p:spPr>
        </p:pic>
        <p:pic>
          <p:nvPicPr>
            <p:cNvPr id="6" name="Picture 5">
              <a:extLst>
                <a:ext uri="{FF2B5EF4-FFF2-40B4-BE49-F238E27FC236}">
                  <a16:creationId xmlns:a16="http://schemas.microsoft.com/office/drawing/2014/main" id="{809C7834-423A-4EA5-AAB8-6CC9FC0E11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48069" y="2215054"/>
              <a:ext cx="3799545" cy="3496976"/>
            </a:xfrm>
            <a:prstGeom prst="rect">
              <a:avLst/>
            </a:prstGeom>
          </p:spPr>
        </p:pic>
      </p:grpSp>
      <p:pic>
        <p:nvPicPr>
          <p:cNvPr id="7" name="Picture 6">
            <a:extLst>
              <a:ext uri="{FF2B5EF4-FFF2-40B4-BE49-F238E27FC236}">
                <a16:creationId xmlns:a16="http://schemas.microsoft.com/office/drawing/2014/main" id="{3B1EF4D2-2B9B-457C-9A79-17411C9128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59123" y="662074"/>
            <a:ext cx="2468942" cy="448100"/>
          </a:xfrm>
          <a:prstGeom prst="rect">
            <a:avLst/>
          </a:prstGeom>
        </p:spPr>
      </p:pic>
      <p:sp>
        <p:nvSpPr>
          <p:cNvPr id="9" name="Content Placeholder 4">
            <a:extLst>
              <a:ext uri="{FF2B5EF4-FFF2-40B4-BE49-F238E27FC236}">
                <a16:creationId xmlns:a16="http://schemas.microsoft.com/office/drawing/2014/main" id="{066562A0-2287-425C-BC15-1D473B6A2F14}"/>
              </a:ext>
            </a:extLst>
          </p:cNvPr>
          <p:cNvSpPr txBox="1">
            <a:spLocks/>
          </p:cNvSpPr>
          <p:nvPr/>
        </p:nvSpPr>
        <p:spPr>
          <a:xfrm>
            <a:off x="559978" y="1314450"/>
            <a:ext cx="10669998" cy="1857041"/>
          </a:xfrm>
          <a:prstGeom prst="rect">
            <a:avLst/>
          </a:prstGeom>
        </p:spPr>
        <p:txBody>
          <a:bodyPr>
            <a:noAutofit/>
          </a:bodyPr>
          <a:lstStyle>
            <a:lvl1pPr marL="14288" indent="0" algn="l" defTabSz="914400" rtl="0" eaLnBrk="1" latinLnBrk="0" hangingPunct="1">
              <a:lnSpc>
                <a:spcPct val="90000"/>
              </a:lnSpc>
              <a:spcBef>
                <a:spcPts val="600"/>
              </a:spcBef>
              <a:spcAft>
                <a:spcPts val="600"/>
              </a:spcAft>
              <a:buFont typeface="Arial" charset="0"/>
              <a:buNone/>
              <a:tabLst/>
              <a:defRPr sz="2000" b="1" i="0" kern="1200">
                <a:solidFill>
                  <a:schemeClr val="tx1"/>
                </a:solidFill>
                <a:latin typeface=""/>
                <a:ea typeface="Montserrat" charset="0"/>
                <a:cs typeface="Montserrat" charset="0"/>
              </a:defRPr>
            </a:lvl1pPr>
            <a:lvl2pPr marL="14288" indent="0" algn="l" defTabSz="914400" rtl="0" eaLnBrk="1" latinLnBrk="0" hangingPunct="1">
              <a:lnSpc>
                <a:spcPct val="90000"/>
              </a:lnSpc>
              <a:spcBef>
                <a:spcPts val="600"/>
              </a:spcBef>
              <a:spcAft>
                <a:spcPts val="600"/>
              </a:spcAft>
              <a:buFont typeface="Arial"/>
              <a:buNone/>
              <a:tabLst/>
              <a:defRPr sz="2000" kern="1200">
                <a:solidFill>
                  <a:schemeClr val="tx1"/>
                </a:solidFill>
                <a:latin typeface="Hind Light" charset="0"/>
                <a:ea typeface="Hind Light" charset="0"/>
                <a:cs typeface="Hind Light" charset="0"/>
              </a:defRPr>
            </a:lvl2pPr>
            <a:lvl3pPr marL="180000" indent="-180000" algn="l" defTabSz="914400" rtl="0" eaLnBrk="1" latinLnBrk="0" hangingPunct="1">
              <a:lnSpc>
                <a:spcPct val="90000"/>
              </a:lnSpc>
              <a:spcBef>
                <a:spcPts val="0"/>
              </a:spcBef>
              <a:spcAft>
                <a:spcPts val="600"/>
              </a:spcAft>
              <a:buFont typeface="Arial" charset="0"/>
              <a:buChar char="•"/>
              <a:tabLst/>
              <a:defRPr sz="2000" kern="1200">
                <a:solidFill>
                  <a:schemeClr val="tx1"/>
                </a:solidFill>
                <a:latin typeface="Hind Light" charset="0"/>
                <a:ea typeface="Hind Light" charset="0"/>
                <a:cs typeface="Hind Light" charset="0"/>
              </a:defRPr>
            </a:lvl3pPr>
            <a:lvl4pPr marL="14288" indent="0" algn="l" defTabSz="914400" rtl="0" eaLnBrk="1" latinLnBrk="0" hangingPunct="1">
              <a:lnSpc>
                <a:spcPct val="90000"/>
              </a:lnSpc>
              <a:spcBef>
                <a:spcPts val="600"/>
              </a:spcBef>
              <a:spcAft>
                <a:spcPts val="600"/>
              </a:spcAft>
              <a:buFont typeface="Arial"/>
              <a:buNone/>
              <a:tabLst/>
              <a:defRPr sz="2000" kern="1200">
                <a:solidFill>
                  <a:schemeClr val="tx1"/>
                </a:solidFill>
                <a:latin typeface="Hind Light" charset="0"/>
                <a:ea typeface="Hind Light" charset="0"/>
                <a:cs typeface="Hind Light" charset="0"/>
              </a:defRPr>
            </a:lvl4pPr>
            <a:lvl5pPr marL="14288" indent="0" algn="l" defTabSz="914400" rtl="0" eaLnBrk="1" latinLnBrk="0" hangingPunct="1">
              <a:lnSpc>
                <a:spcPct val="90000"/>
              </a:lnSpc>
              <a:spcBef>
                <a:spcPts val="600"/>
              </a:spcBef>
              <a:spcAft>
                <a:spcPts val="600"/>
              </a:spcAft>
              <a:buFont typeface="Arial"/>
              <a:buNone/>
              <a:tabLst/>
              <a:defRPr sz="2000" kern="1200">
                <a:solidFill>
                  <a:schemeClr val="tx1"/>
                </a:solidFill>
                <a:latin typeface="Hind Light" charset="0"/>
                <a:ea typeface="Hind Light" charset="0"/>
                <a:cs typeface="Hind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300"/>
              </a:spcBef>
              <a:spcAft>
                <a:spcPts val="0"/>
              </a:spcAft>
            </a:pPr>
            <a:r>
              <a:rPr lang="en-US" altLang="en-US" dirty="0">
                <a:latin typeface="Hind" charset="0"/>
                <a:ea typeface="Hind" charset="0"/>
                <a:cs typeface="Hind" charset="0"/>
              </a:rPr>
              <a:t>The Zigbee Cluster Library (2005) and Zigbee Application Architecture (2012) documents have evolved organically from a loose set of rules into Dotdot. The result is a very extensible data model, and set of object classes that support a variety of devices engaging in many applications and types of interactions. The model is not overly prescriptive, nor has it ever been considered complete. The Zigbee Alliance enjoys a large &amp; diverse membership that continually add and incrementally refine the model.</a:t>
            </a:r>
            <a:endParaRPr lang="en-US" sz="1800" dirty="0"/>
          </a:p>
        </p:txBody>
      </p:sp>
    </p:spTree>
    <p:extLst>
      <p:ext uri="{BB962C8B-B14F-4D97-AF65-F5344CB8AC3E}">
        <p14:creationId xmlns:p14="http://schemas.microsoft.com/office/powerpoint/2010/main" val="494528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Dotdot Elements</a:t>
            </a:r>
          </a:p>
        </p:txBody>
      </p:sp>
      <p:sp>
        <p:nvSpPr>
          <p:cNvPr id="5" name="Content Placeholder 4"/>
          <p:cNvSpPr>
            <a:spLocks noGrp="1"/>
          </p:cNvSpPr>
          <p:nvPr>
            <p:ph idx="1"/>
          </p:nvPr>
        </p:nvSpPr>
        <p:spPr>
          <a:xfrm>
            <a:off x="871948" y="1244906"/>
            <a:ext cx="10515600" cy="4719786"/>
          </a:xfrm>
        </p:spPr>
        <p:txBody>
          <a:bodyPr>
            <a:noAutofit/>
          </a:bodyPr>
          <a:lstStyle/>
          <a:p>
            <a:pPr marL="300038" indent="-285750">
              <a:spcBef>
                <a:spcPts val="300"/>
              </a:spcBef>
              <a:spcAft>
                <a:spcPts val="0"/>
              </a:spcAft>
              <a:buFont typeface="Arial" panose="020B0604020202020204" pitchFamily="34" charset="0"/>
              <a:buChar char="•"/>
            </a:pPr>
            <a:r>
              <a:rPr lang="en-US" altLang="en-US" dirty="0">
                <a:latin typeface="Hind" charset="0"/>
                <a:ea typeface="Hind" charset="0"/>
                <a:cs typeface="Hind" charset="0"/>
              </a:rPr>
              <a:t>Node, Device,</a:t>
            </a:r>
            <a:r>
              <a:rPr lang="en-US" altLang="en-US" dirty="0"/>
              <a:t> Endpoint, Cluster, Attribute, Command, Data Type</a:t>
            </a:r>
          </a:p>
          <a:p>
            <a:pPr marL="465750" lvl="2" indent="-285750">
              <a:spcBef>
                <a:spcPts val="300"/>
              </a:spcBef>
              <a:spcAft>
                <a:spcPts val="0"/>
              </a:spcAft>
              <a:buFont typeface="Arial" panose="020B0604020202020204" pitchFamily="34" charset="0"/>
              <a:buChar char="•"/>
            </a:pPr>
            <a:r>
              <a:rPr lang="en-US" altLang="en-US" dirty="0"/>
              <a:t>All have numeric identifiers and managed name space</a:t>
            </a:r>
          </a:p>
          <a:p>
            <a:pPr marL="465750" lvl="2" indent="-285750">
              <a:spcBef>
                <a:spcPts val="300"/>
              </a:spcBef>
              <a:spcAft>
                <a:spcPts val="0"/>
              </a:spcAft>
              <a:buFont typeface="Arial" panose="020B0604020202020204" pitchFamily="34" charset="0"/>
              <a:buChar char="•"/>
            </a:pPr>
            <a:r>
              <a:rPr lang="en-US" altLang="en-US" dirty="0"/>
              <a:t>All are revision controlled (later slide).</a:t>
            </a:r>
          </a:p>
          <a:p>
            <a:pPr marL="300038" lvl="1" indent="-285750">
              <a:spcBef>
                <a:spcPts val="300"/>
              </a:spcBef>
              <a:spcAft>
                <a:spcPts val="0"/>
              </a:spcAft>
              <a:buFont typeface="Arial" panose="020B0604020202020204" pitchFamily="34" charset="0"/>
              <a:buChar char="•"/>
            </a:pPr>
            <a:r>
              <a:rPr lang="en-US" altLang="en-US" b="1" dirty="0">
                <a:latin typeface="Hind" panose="02000000000000000000" pitchFamily="2" charset="0"/>
                <a:cs typeface="Hind" panose="02000000000000000000" pitchFamily="2" charset="0"/>
              </a:rPr>
              <a:t>Node – An addressable instance of a Dotdot </a:t>
            </a:r>
            <a:r>
              <a:rPr lang="en-US" dirty="0">
                <a:latin typeface="Hind" panose="02000000000000000000" pitchFamily="2" charset="0"/>
                <a:cs typeface="Hind" panose="02000000000000000000" pitchFamily="2" charset="0"/>
              </a:rPr>
              <a:t>application on a single network</a:t>
            </a:r>
          </a:p>
          <a:p>
            <a:pPr marL="300038" lvl="1" indent="-285750">
              <a:spcBef>
                <a:spcPts val="300"/>
              </a:spcBef>
              <a:spcAft>
                <a:spcPts val="0"/>
              </a:spcAft>
              <a:buFont typeface="Arial" panose="020B0604020202020204" pitchFamily="34" charset="0"/>
              <a:buChar char="•"/>
            </a:pPr>
            <a:r>
              <a:rPr lang="en-US" altLang="en-US" dirty="0">
                <a:latin typeface="Hind" panose="02000000000000000000" pitchFamily="2" charset="0"/>
                <a:ea typeface="Hind" charset="0"/>
                <a:cs typeface="Hind" panose="02000000000000000000" pitchFamily="2" charset="0"/>
              </a:rPr>
              <a:t>Endpoint – An addressable instance of a virtual device (e.g. 3 light switches on 1 node)</a:t>
            </a:r>
          </a:p>
          <a:p>
            <a:pPr marL="300038" lvl="1" indent="-285750">
              <a:spcBef>
                <a:spcPts val="300"/>
              </a:spcBef>
              <a:spcAft>
                <a:spcPts val="0"/>
              </a:spcAft>
              <a:buFont typeface="Arial" panose="020B0604020202020204" pitchFamily="34" charset="0"/>
              <a:buChar char="•"/>
            </a:pPr>
            <a:r>
              <a:rPr lang="en-US" altLang="en-US" dirty="0">
                <a:latin typeface="Hind" panose="02000000000000000000" pitchFamily="2" charset="0"/>
                <a:ea typeface="Hind" charset="0"/>
                <a:cs typeface="Hind" panose="02000000000000000000" pitchFamily="2" charset="0"/>
              </a:rPr>
              <a:t>Device – Specification for an endpoint conforms to a well-known set of functions and features (e.g. Dimmer, Thermostat, etc.), by defining objects on that endpoint.</a:t>
            </a:r>
          </a:p>
          <a:p>
            <a:pPr marL="300038" lvl="1" indent="-285750">
              <a:spcBef>
                <a:spcPts val="300"/>
              </a:spcBef>
              <a:spcAft>
                <a:spcPts val="0"/>
              </a:spcAft>
              <a:buFont typeface="Arial" panose="020B0604020202020204" pitchFamily="34" charset="0"/>
              <a:buChar char="•"/>
            </a:pPr>
            <a:r>
              <a:rPr lang="en-US" altLang="en-US" dirty="0">
                <a:latin typeface="Hind" panose="02000000000000000000" pitchFamily="2" charset="0"/>
                <a:ea typeface="Hind" charset="0"/>
                <a:cs typeface="Hind" panose="02000000000000000000" pitchFamily="2" charset="0"/>
              </a:rPr>
              <a:t>Cluster -  Object class specification (or object instance on an endpoint)</a:t>
            </a:r>
          </a:p>
          <a:p>
            <a:pPr marL="465750" lvl="2" indent="-285750">
              <a:spcBef>
                <a:spcPts val="300"/>
              </a:spcBef>
              <a:spcAft>
                <a:spcPts val="0"/>
              </a:spcAft>
            </a:pPr>
            <a:r>
              <a:rPr lang="en-US" altLang="en-US" sz="1800" dirty="0">
                <a:latin typeface="Hind Light" panose="02000000000000000000" pitchFamily="2" charset="0"/>
                <a:ea typeface="Hind" charset="0"/>
                <a:cs typeface="Hind Light" panose="02000000000000000000" pitchFamily="2" charset="0"/>
              </a:rPr>
              <a:t>For example: The On/Off Cluster spec contains all the functionality related to turning a device on &amp; off and storing its on/off state</a:t>
            </a:r>
          </a:p>
          <a:p>
            <a:pPr marL="300038" lvl="1" indent="-285750">
              <a:spcBef>
                <a:spcPts val="300"/>
              </a:spcBef>
              <a:spcAft>
                <a:spcPts val="0"/>
              </a:spcAft>
              <a:buFont typeface="Arial" panose="020B0604020202020204" pitchFamily="34" charset="0"/>
              <a:buChar char="•"/>
            </a:pPr>
            <a:r>
              <a:rPr lang="en-US" altLang="en-US" dirty="0">
                <a:latin typeface="Hind" panose="02000000000000000000" pitchFamily="2" charset="0"/>
                <a:ea typeface="Hind" charset="0"/>
                <a:cs typeface="Hind" panose="02000000000000000000" pitchFamily="2" charset="0"/>
              </a:rPr>
              <a:t>Attribute – Cluster data of a fixed Data Type</a:t>
            </a:r>
          </a:p>
          <a:p>
            <a:pPr marL="465750" lvl="2" indent="-285750">
              <a:spcBef>
                <a:spcPts val="300"/>
              </a:spcBef>
              <a:spcAft>
                <a:spcPts val="0"/>
              </a:spcAft>
              <a:buFont typeface="Arial" panose="020B0604020202020204" pitchFamily="34" charset="0"/>
              <a:buChar char="•"/>
            </a:pPr>
            <a:r>
              <a:rPr lang="en-US" altLang="en-US" sz="1800" dirty="0">
                <a:latin typeface="Hind Light" panose="02000000000000000000" pitchFamily="2" charset="0"/>
                <a:ea typeface="Hind" charset="0"/>
                <a:cs typeface="Hind Light" panose="02000000000000000000" pitchFamily="2" charset="0"/>
              </a:rPr>
              <a:t>Cluster Revision is the only Mandatory global Attribute</a:t>
            </a:r>
          </a:p>
          <a:p>
            <a:pPr marL="300038" lvl="1" indent="-285750">
              <a:spcBef>
                <a:spcPts val="300"/>
              </a:spcBef>
              <a:spcAft>
                <a:spcPts val="0"/>
              </a:spcAft>
              <a:buFont typeface="Arial" panose="020B0604020202020204" pitchFamily="34" charset="0"/>
              <a:buChar char="•"/>
            </a:pPr>
            <a:r>
              <a:rPr lang="en-US" altLang="en-US" dirty="0">
                <a:latin typeface="Hind" panose="02000000000000000000" pitchFamily="2" charset="0"/>
                <a:ea typeface="Hind" charset="0"/>
                <a:cs typeface="Hind" panose="02000000000000000000" pitchFamily="2" charset="0"/>
              </a:rPr>
              <a:t>Global Commands – Read, Write, Report, Discover, etc.</a:t>
            </a:r>
          </a:p>
          <a:p>
            <a:pPr marL="300038" lvl="1" indent="-285750">
              <a:spcBef>
                <a:spcPts val="300"/>
              </a:spcBef>
              <a:spcAft>
                <a:spcPts val="0"/>
              </a:spcAft>
              <a:buFont typeface="Arial" panose="020B0604020202020204" pitchFamily="34" charset="0"/>
              <a:buChar char="•"/>
            </a:pPr>
            <a:r>
              <a:rPr lang="en-US" dirty="0">
                <a:latin typeface="Hind" panose="02000000000000000000" pitchFamily="2" charset="0"/>
                <a:cs typeface="Hind" panose="02000000000000000000" pitchFamily="2" charset="0"/>
              </a:rPr>
              <a:t>Cluster Specific Commands – On, Off, Toggle, Move to Level, Step Up, etc.</a:t>
            </a:r>
          </a:p>
          <a:p>
            <a:endParaRPr lang="en-US" sz="1800" dirty="0"/>
          </a:p>
        </p:txBody>
      </p:sp>
      <p:sp>
        <p:nvSpPr>
          <p:cNvPr id="6" name="Footer Placeholder 3">
            <a:extLst>
              <a:ext uri="{FF2B5EF4-FFF2-40B4-BE49-F238E27FC236}">
                <a16:creationId xmlns:a16="http://schemas.microsoft.com/office/drawing/2014/main" id="{9102C14A-4B98-4111-B5BA-01C74956B2DF}"/>
              </a:ext>
            </a:extLst>
          </p:cNvPr>
          <p:cNvSpPr txBox="1">
            <a:spLocks/>
          </p:cNvSpPr>
          <p:nvPr/>
        </p:nvSpPr>
        <p:spPr>
          <a:xfrm>
            <a:off x="2852057" y="6307817"/>
            <a:ext cx="4114800"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1056766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Dotdot Revisioning</a:t>
            </a:r>
          </a:p>
        </p:txBody>
      </p:sp>
      <p:sp>
        <p:nvSpPr>
          <p:cNvPr id="5" name="Content Placeholder 4"/>
          <p:cNvSpPr>
            <a:spLocks noGrp="1"/>
          </p:cNvSpPr>
          <p:nvPr>
            <p:ph idx="1"/>
          </p:nvPr>
        </p:nvSpPr>
        <p:spPr>
          <a:xfrm>
            <a:off x="579976" y="1314450"/>
            <a:ext cx="10649999" cy="4650242"/>
          </a:xfrm>
        </p:spPr>
        <p:txBody>
          <a:bodyPr>
            <a:noAutofit/>
          </a:bodyPr>
          <a:lstStyle/>
          <a:p>
            <a:pPr marL="300038" indent="-285750">
              <a:spcBef>
                <a:spcPts val="300"/>
              </a:spcBef>
              <a:spcAft>
                <a:spcPts val="0"/>
              </a:spcAft>
              <a:buFont typeface="Arial" panose="020B0604020202020204" pitchFamily="34" charset="0"/>
              <a:buChar char="•"/>
            </a:pPr>
            <a:r>
              <a:rPr lang="en-US" altLang="en-US" dirty="0"/>
              <a:t>Any r</a:t>
            </a:r>
            <a:r>
              <a:rPr lang="en-US" altLang="en-US" dirty="0">
                <a:latin typeface="Hind" charset="0"/>
                <a:ea typeface="Hind" charset="0"/>
                <a:cs typeface="Hind" charset="0"/>
              </a:rPr>
              <a:t>evisio</a:t>
            </a:r>
            <a:r>
              <a:rPr lang="en-US" altLang="en-US" dirty="0"/>
              <a:t>n </a:t>
            </a:r>
            <a:r>
              <a:rPr lang="en-US" altLang="en-US" dirty="0">
                <a:latin typeface="Hind" charset="0"/>
                <a:ea typeface="Hind" charset="0"/>
                <a:cs typeface="Hind" charset="0"/>
              </a:rPr>
              <a:t>of </a:t>
            </a:r>
            <a:r>
              <a:rPr lang="en-US" altLang="en-US" dirty="0"/>
              <a:t>spec text is always vetted for backward/forward compatibility</a:t>
            </a:r>
          </a:p>
          <a:p>
            <a:pPr marL="465750" lvl="2" indent="-285750">
              <a:spcBef>
                <a:spcPts val="300"/>
              </a:spcBef>
              <a:spcAft>
                <a:spcPts val="0"/>
              </a:spcAft>
              <a:buFont typeface="Arial" panose="020B0604020202020204" pitchFamily="34" charset="0"/>
              <a:buChar char="•"/>
            </a:pPr>
            <a:r>
              <a:rPr lang="en-US" altLang="en-US" dirty="0">
                <a:latin typeface="Hind Light" panose="02000000000000000000" pitchFamily="2" charset="0"/>
                <a:ea typeface="Hind" charset="0"/>
                <a:cs typeface="Hind Light" panose="02000000000000000000" pitchFamily="2" charset="0"/>
              </a:rPr>
              <a:t>Any change increments revision number (because we can't predict the future).</a:t>
            </a:r>
          </a:p>
          <a:p>
            <a:pPr marL="300038" indent="-285750">
              <a:spcBef>
                <a:spcPts val="300"/>
              </a:spcBef>
              <a:spcAft>
                <a:spcPts val="0"/>
              </a:spcAft>
              <a:buFont typeface="Arial" panose="020B0604020202020204" pitchFamily="34" charset="0"/>
              <a:buChar char="•"/>
            </a:pPr>
            <a:r>
              <a:rPr lang="en-US" altLang="en-US" dirty="0">
                <a:latin typeface="Hind" charset="0"/>
                <a:ea typeface="Hind" charset="0"/>
                <a:cs typeface="Hind" charset="0"/>
              </a:rPr>
              <a:t>Dotdot – Basic Cluster has Attribute for Dotdot (</a:t>
            </a:r>
            <a:r>
              <a:rPr lang="en-US" altLang="en-US" dirty="0"/>
              <a:t>ZCL) </a:t>
            </a:r>
            <a:r>
              <a:rPr lang="en-US" altLang="en-US" dirty="0">
                <a:latin typeface="Hind" charset="0"/>
                <a:ea typeface="Hind" charset="0"/>
                <a:cs typeface="Hind" charset="0"/>
              </a:rPr>
              <a:t>Revision</a:t>
            </a:r>
            <a:endParaRPr lang="en-US" altLang="en-US" dirty="0"/>
          </a:p>
          <a:p>
            <a:pPr marL="465750" lvl="2" indent="-285750">
              <a:spcBef>
                <a:spcPts val="300"/>
              </a:spcBef>
              <a:spcAft>
                <a:spcPts val="0"/>
              </a:spcAft>
              <a:buFont typeface="Arial" panose="020B0604020202020204" pitchFamily="34" charset="0"/>
              <a:buChar char="•"/>
            </a:pPr>
            <a:r>
              <a:rPr lang="en-US" altLang="en-US" dirty="0"/>
              <a:t>Global Commands &amp; Attributes - spec text rarely changes or needs interpretation updates</a:t>
            </a:r>
          </a:p>
          <a:p>
            <a:pPr marL="465750" lvl="2" indent="-285750">
              <a:spcBef>
                <a:spcPts val="300"/>
              </a:spcBef>
              <a:spcAft>
                <a:spcPts val="0"/>
              </a:spcAft>
              <a:buFont typeface="Arial" panose="020B0604020202020204" pitchFamily="34" charset="0"/>
              <a:buChar char="•"/>
            </a:pPr>
            <a:r>
              <a:rPr lang="en-US" altLang="en-US" dirty="0"/>
              <a:t>Name Space – change in identifier ranges</a:t>
            </a:r>
          </a:p>
          <a:p>
            <a:pPr marL="465750" lvl="2" indent="-285750">
              <a:spcBef>
                <a:spcPts val="300"/>
              </a:spcBef>
              <a:spcAft>
                <a:spcPts val="0"/>
              </a:spcAft>
              <a:buFont typeface="Arial" panose="020B0604020202020204" pitchFamily="34" charset="0"/>
              <a:buChar char="•"/>
            </a:pPr>
            <a:r>
              <a:rPr lang="en-US" altLang="en-US" dirty="0"/>
              <a:t>Data Types – New types but no new identifiers </a:t>
            </a:r>
          </a:p>
          <a:p>
            <a:pPr marL="465750" lvl="2" indent="-285750">
              <a:spcBef>
                <a:spcPts val="300"/>
              </a:spcBef>
              <a:spcAft>
                <a:spcPts val="0"/>
              </a:spcAft>
              <a:buFont typeface="Arial" panose="020B0604020202020204" pitchFamily="34" charset="0"/>
              <a:buChar char="•"/>
            </a:pPr>
            <a:r>
              <a:rPr lang="en-US" altLang="en-US" dirty="0"/>
              <a:t>Tracks with annual release of ZCL with any normative change to Foundation chapter</a:t>
            </a:r>
          </a:p>
          <a:p>
            <a:pPr marL="300038" indent="-285750">
              <a:spcBef>
                <a:spcPts val="300"/>
              </a:spcBef>
              <a:spcAft>
                <a:spcPts val="0"/>
              </a:spcAft>
              <a:buFont typeface="Arial" panose="020B0604020202020204" pitchFamily="34" charset="0"/>
              <a:buChar char="•"/>
            </a:pPr>
            <a:r>
              <a:rPr lang="en-US" altLang="en-US" dirty="0"/>
              <a:t>Device – Device Revision is always read with the Device Identifier</a:t>
            </a:r>
          </a:p>
          <a:p>
            <a:pPr marL="465750" lvl="2" indent="-285750">
              <a:spcBef>
                <a:spcPts val="300"/>
              </a:spcBef>
              <a:spcAft>
                <a:spcPts val="0"/>
              </a:spcAft>
              <a:buFont typeface="Arial" panose="020B0604020202020204" pitchFamily="34" charset="0"/>
              <a:buChar char="•"/>
            </a:pPr>
            <a:r>
              <a:rPr lang="en-US" altLang="en-US" dirty="0"/>
              <a:t>Any change to M/O/D conformance in device spec</a:t>
            </a:r>
          </a:p>
          <a:p>
            <a:pPr marL="300038" indent="-285750">
              <a:spcBef>
                <a:spcPts val="300"/>
              </a:spcBef>
              <a:spcAft>
                <a:spcPts val="0"/>
              </a:spcAft>
              <a:buFont typeface="Arial" panose="020B0604020202020204" pitchFamily="34" charset="0"/>
              <a:buChar char="•"/>
            </a:pPr>
            <a:r>
              <a:rPr lang="en-US" altLang="en-US" dirty="0"/>
              <a:t>Cluster – Global Attribute: Cluster Revision</a:t>
            </a:r>
          </a:p>
          <a:p>
            <a:pPr marL="465750" lvl="2" indent="-285750">
              <a:spcBef>
                <a:spcPts val="300"/>
              </a:spcBef>
              <a:spcAft>
                <a:spcPts val="0"/>
              </a:spcAft>
              <a:buFont typeface="Arial" panose="020B0604020202020204" pitchFamily="34" charset="0"/>
              <a:buChar char="•"/>
            </a:pPr>
            <a:r>
              <a:rPr lang="en-US" altLang="en-US" dirty="0"/>
              <a:t>Any non-editorial change to cluster spec text including M/O/D changes</a:t>
            </a:r>
          </a:p>
          <a:p>
            <a:pPr marL="465750" lvl="2" indent="-285750">
              <a:spcBef>
                <a:spcPts val="300"/>
              </a:spcBef>
              <a:spcAft>
                <a:spcPts val="0"/>
              </a:spcAft>
              <a:buFont typeface="Arial" panose="020B0604020202020204" pitchFamily="34" charset="0"/>
              <a:buChar char="•"/>
            </a:pPr>
            <a:r>
              <a:rPr lang="en-US" altLang="en-US" dirty="0"/>
              <a:t>New or updated Attributes and Commands</a:t>
            </a:r>
          </a:p>
          <a:p>
            <a:pPr marL="465750" lvl="2" indent="-285750">
              <a:spcBef>
                <a:spcPts val="300"/>
              </a:spcBef>
              <a:spcAft>
                <a:spcPts val="0"/>
              </a:spcAft>
              <a:buFont typeface="Arial" panose="020B0604020202020204" pitchFamily="34" charset="0"/>
              <a:buChar char="•"/>
            </a:pPr>
            <a:r>
              <a:rPr lang="en-US" dirty="0"/>
              <a:t>This is the revision that changes most as clusters are refined by domain experts</a:t>
            </a:r>
          </a:p>
        </p:txBody>
      </p:sp>
      <p:sp>
        <p:nvSpPr>
          <p:cNvPr id="6" name="Footer Placeholder 3">
            <a:extLst>
              <a:ext uri="{FF2B5EF4-FFF2-40B4-BE49-F238E27FC236}">
                <a16:creationId xmlns:a16="http://schemas.microsoft.com/office/drawing/2014/main" id="{9E486369-88D6-46D8-8923-ADB84D843CB3}"/>
              </a:ext>
            </a:extLst>
          </p:cNvPr>
          <p:cNvSpPr txBox="1">
            <a:spLocks/>
          </p:cNvSpPr>
          <p:nvPr/>
        </p:nvSpPr>
        <p:spPr>
          <a:xfrm>
            <a:off x="2852057" y="6307817"/>
            <a:ext cx="4114800"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2862233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Screen Shot 2014-09-26 at 3.00.29 PM.png">
            <a:extLst>
              <a:ext uri="{FF2B5EF4-FFF2-40B4-BE49-F238E27FC236}">
                <a16:creationId xmlns:a16="http://schemas.microsoft.com/office/drawing/2014/main" id="{5685EBD4-CB71-4C69-AD7A-927BD5AD26D3}"/>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750037" y="363792"/>
            <a:ext cx="5004636" cy="2606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solidFill>
                  <a:schemeClr val="tx1"/>
                </a:solidFill>
              </a:rPr>
              <a:t>Dotdot Clusters</a:t>
            </a:r>
          </a:p>
        </p:txBody>
      </p:sp>
      <p:sp>
        <p:nvSpPr>
          <p:cNvPr id="5" name="Content Placeholder 4"/>
          <p:cNvSpPr>
            <a:spLocks noGrp="1"/>
          </p:cNvSpPr>
          <p:nvPr>
            <p:ph idx="1"/>
          </p:nvPr>
        </p:nvSpPr>
        <p:spPr>
          <a:xfrm>
            <a:off x="504824" y="1314450"/>
            <a:ext cx="6720924" cy="1972277"/>
          </a:xfrm>
        </p:spPr>
        <p:txBody>
          <a:bodyPr>
            <a:noAutofit/>
          </a:bodyPr>
          <a:lstStyle/>
          <a:p>
            <a:pPr marL="357188" lvl="0" indent="-342900">
              <a:spcAft>
                <a:spcPts val="0"/>
              </a:spcAft>
              <a:buFont typeface="Arial" panose="020B0604020202020204" pitchFamily="34" charset="0"/>
              <a:buChar char="•"/>
            </a:pPr>
            <a:r>
              <a:rPr lang="en-US" dirty="0"/>
              <a:t>Minimal independent functional element</a:t>
            </a:r>
          </a:p>
          <a:p>
            <a:pPr marL="357188" lvl="0" indent="-342900">
              <a:spcAft>
                <a:spcPts val="0"/>
              </a:spcAft>
              <a:buFont typeface="Arial" panose="020B0604020202020204" pitchFamily="34" charset="0"/>
              <a:buChar char="•"/>
            </a:pPr>
            <a:r>
              <a:rPr lang="en-US" dirty="0"/>
              <a:t>Client/Server </a:t>
            </a:r>
            <a:r>
              <a:rPr lang="en-US" altLang="en-US" dirty="0"/>
              <a:t>–</a:t>
            </a:r>
            <a:r>
              <a:rPr lang="en-US" dirty="0"/>
              <a:t> Client instance controls, and Server instance has data (loosely defined)</a:t>
            </a:r>
          </a:p>
          <a:p>
            <a:pPr marL="357188" lvl="0" indent="-342900">
              <a:spcAft>
                <a:spcPts val="0"/>
              </a:spcAft>
              <a:buFont typeface="Arial" panose="020B0604020202020204" pitchFamily="34" charset="0"/>
              <a:buChar char="•"/>
            </a:pPr>
            <a:r>
              <a:rPr lang="en-US" dirty="0"/>
              <a:t>Simple clusters </a:t>
            </a:r>
            <a:r>
              <a:rPr lang="en-US" altLang="en-US" dirty="0"/>
              <a:t>–</a:t>
            </a:r>
            <a:r>
              <a:rPr lang="en-US" dirty="0"/>
              <a:t> On/Off, Level Control, sensors, etc.</a:t>
            </a:r>
          </a:p>
          <a:p>
            <a:pPr marL="357188" lvl="0" indent="-342900">
              <a:spcAft>
                <a:spcPts val="0"/>
              </a:spcAft>
              <a:buFont typeface="Arial" panose="020B0604020202020204" pitchFamily="34" charset="0"/>
              <a:buChar char="•"/>
            </a:pPr>
            <a:r>
              <a:rPr lang="en-US" dirty="0"/>
              <a:t>Complex clusters </a:t>
            </a:r>
            <a:r>
              <a:rPr lang="en-US" altLang="en-US" dirty="0"/>
              <a:t>–</a:t>
            </a:r>
            <a:r>
              <a:rPr lang="en-US" dirty="0"/>
              <a:t> Thermostat, Door Lock, etc.</a:t>
            </a:r>
          </a:p>
          <a:p>
            <a:pPr marL="300038" indent="-285750">
              <a:spcAft>
                <a:spcPts val="0"/>
              </a:spcAft>
              <a:buFont typeface="Arial" panose="020B0604020202020204" pitchFamily="34" charset="0"/>
              <a:buChar char="•"/>
            </a:pPr>
            <a:endParaRPr lang="en-US" sz="1800" dirty="0"/>
          </a:p>
        </p:txBody>
      </p:sp>
      <p:sp>
        <p:nvSpPr>
          <p:cNvPr id="7" name="Content Placeholder 4">
            <a:extLst>
              <a:ext uri="{FF2B5EF4-FFF2-40B4-BE49-F238E27FC236}">
                <a16:creationId xmlns:a16="http://schemas.microsoft.com/office/drawing/2014/main" id="{EE6E2901-7A8C-4A9F-B1CC-7A1057566A8D}"/>
              </a:ext>
            </a:extLst>
          </p:cNvPr>
          <p:cNvSpPr txBox="1">
            <a:spLocks/>
          </p:cNvSpPr>
          <p:nvPr/>
        </p:nvSpPr>
        <p:spPr>
          <a:xfrm>
            <a:off x="504826" y="3190010"/>
            <a:ext cx="11466667" cy="3117808"/>
          </a:xfrm>
          <a:prstGeom prst="rect">
            <a:avLst/>
          </a:prstGeom>
        </p:spPr>
        <p:txBody>
          <a:bodyPr>
            <a:noAutofit/>
          </a:bodyPr>
          <a:lstStyle>
            <a:lvl1pPr marL="14288" indent="0" algn="l" defTabSz="914400" rtl="0" eaLnBrk="1" latinLnBrk="0" hangingPunct="1">
              <a:lnSpc>
                <a:spcPct val="100000"/>
              </a:lnSpc>
              <a:spcBef>
                <a:spcPts val="600"/>
              </a:spcBef>
              <a:spcAft>
                <a:spcPts val="600"/>
              </a:spcAft>
              <a:buFont typeface="Arial" charset="0"/>
              <a:buNone/>
              <a:tabLst/>
              <a:defRPr sz="2000" b="1" i="0" kern="1200">
                <a:solidFill>
                  <a:schemeClr val="tx1"/>
                </a:solidFill>
                <a:latin typeface="Hind" charset="0"/>
                <a:ea typeface="Hind" charset="0"/>
                <a:cs typeface="Hind" charset="0"/>
              </a:defRPr>
            </a:lvl1pPr>
            <a:lvl2pPr marL="14288" indent="0" algn="l" defTabSz="914400" rtl="0" eaLnBrk="1" latinLnBrk="0" hangingPunct="1">
              <a:lnSpc>
                <a:spcPct val="100000"/>
              </a:lnSpc>
              <a:spcBef>
                <a:spcPts val="600"/>
              </a:spcBef>
              <a:spcAft>
                <a:spcPts val="600"/>
              </a:spcAft>
              <a:buFont typeface="Arial"/>
              <a:buNone/>
              <a:tabLst/>
              <a:defRPr sz="2000" b="0" i="0" kern="1200">
                <a:solidFill>
                  <a:schemeClr val="tx1"/>
                </a:solidFill>
                <a:latin typeface="Hind Light" charset="0"/>
                <a:ea typeface="Hind Light" charset="0"/>
                <a:cs typeface="Hind Light" charset="0"/>
              </a:defRPr>
            </a:lvl2pPr>
            <a:lvl3pPr marL="180000" indent="-180000" algn="l" defTabSz="914400" rtl="0" eaLnBrk="1" latinLnBrk="0" hangingPunct="1">
              <a:lnSpc>
                <a:spcPct val="100000"/>
              </a:lnSpc>
              <a:spcBef>
                <a:spcPts val="0"/>
              </a:spcBef>
              <a:spcAft>
                <a:spcPts val="600"/>
              </a:spcAft>
              <a:buFont typeface="Arial" charset="0"/>
              <a:buChar char="•"/>
              <a:tabLst/>
              <a:defRPr sz="2000" b="0" i="0" kern="1200">
                <a:solidFill>
                  <a:schemeClr val="tx1"/>
                </a:solidFill>
                <a:latin typeface="Hind Light" charset="0"/>
                <a:ea typeface="Hind Light" charset="0"/>
                <a:cs typeface="Hind Light" charset="0"/>
              </a:defRPr>
            </a:lvl3pPr>
            <a:lvl4pPr marL="14288" indent="0" algn="l" defTabSz="914400" rtl="0" eaLnBrk="1" latinLnBrk="0" hangingPunct="1">
              <a:lnSpc>
                <a:spcPct val="100000"/>
              </a:lnSpc>
              <a:spcBef>
                <a:spcPts val="600"/>
              </a:spcBef>
              <a:spcAft>
                <a:spcPts val="600"/>
              </a:spcAft>
              <a:buFont typeface="Arial"/>
              <a:buNone/>
              <a:tabLst/>
              <a:defRPr sz="2000" b="0" i="0" kern="1200">
                <a:solidFill>
                  <a:schemeClr val="tx1"/>
                </a:solidFill>
                <a:latin typeface="Hind Light" charset="0"/>
                <a:ea typeface="Hind Light" charset="0"/>
                <a:cs typeface="Hind Light" charset="0"/>
              </a:defRPr>
            </a:lvl4pPr>
            <a:lvl5pPr marL="14288" indent="0" algn="l" defTabSz="914400" rtl="0" eaLnBrk="1" latinLnBrk="0" hangingPunct="1">
              <a:lnSpc>
                <a:spcPct val="100000"/>
              </a:lnSpc>
              <a:spcBef>
                <a:spcPts val="600"/>
              </a:spcBef>
              <a:spcAft>
                <a:spcPts val="600"/>
              </a:spcAft>
              <a:buFont typeface="Arial"/>
              <a:buNone/>
              <a:tabLst/>
              <a:defRPr sz="2000" b="0" i="0" kern="1200">
                <a:solidFill>
                  <a:schemeClr val="tx1"/>
                </a:solidFill>
                <a:latin typeface="Hind Light" charset="0"/>
                <a:ea typeface="Hind Light" charset="0"/>
                <a:cs typeface="Hind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57188" lvl="0" indent="-342900">
              <a:spcAft>
                <a:spcPts val="0"/>
              </a:spcAft>
              <a:buFont typeface="Arial" panose="020B0604020202020204" pitchFamily="34" charset="0"/>
              <a:buChar char="•"/>
            </a:pPr>
            <a:r>
              <a:rPr lang="en-US" dirty="0"/>
              <a:t>More complex control &amp; behavior is not always RESTful</a:t>
            </a:r>
          </a:p>
          <a:p>
            <a:pPr marL="357188" lvl="0" indent="-342900">
              <a:spcAft>
                <a:spcPts val="0"/>
              </a:spcAft>
              <a:buFont typeface="Arial" panose="020B0604020202020204" pitchFamily="34" charset="0"/>
              <a:buChar char="•"/>
            </a:pPr>
            <a:r>
              <a:rPr lang="en-US" dirty="0"/>
              <a:t>Utility Clusters </a:t>
            </a:r>
            <a:r>
              <a:rPr lang="en-US" altLang="en-US" dirty="0"/>
              <a:t>–</a:t>
            </a:r>
            <a:r>
              <a:rPr lang="en-US" dirty="0"/>
              <a:t> Basic, Identify, Groups, Scene, Power Config, etc.</a:t>
            </a:r>
          </a:p>
          <a:p>
            <a:pPr marL="357188" indent="-342900">
              <a:spcAft>
                <a:spcPts val="0"/>
              </a:spcAft>
              <a:buFont typeface="Arial" panose="020B0604020202020204" pitchFamily="34" charset="0"/>
              <a:buChar char="•"/>
            </a:pPr>
            <a:r>
              <a:rPr lang="en-US" dirty="0"/>
              <a:t>Binding </a:t>
            </a:r>
            <a:r>
              <a:rPr lang="en-US" altLang="en-US" dirty="0"/>
              <a:t>–</a:t>
            </a:r>
            <a:r>
              <a:rPr lang="en-US" dirty="0"/>
              <a:t> connects an instance of a cluster to one of more instances of a corresponding cluster</a:t>
            </a:r>
          </a:p>
          <a:p>
            <a:pPr marL="522900" lvl="2" indent="-342900">
              <a:spcBef>
                <a:spcPts val="600"/>
              </a:spcBef>
              <a:spcAft>
                <a:spcPts val="0"/>
              </a:spcAft>
              <a:buFont typeface="Arial" panose="020B0604020202020204" pitchFamily="34" charset="0"/>
              <a:buChar char="•"/>
            </a:pPr>
            <a:r>
              <a:rPr lang="en-US" sz="1800" dirty="0"/>
              <a:t>Type 1 transaction – client commands server: e.g. Switch to Light(s)</a:t>
            </a:r>
          </a:p>
          <a:p>
            <a:pPr marL="522900" lvl="2" indent="-342900">
              <a:spcBef>
                <a:spcPts val="600"/>
              </a:spcBef>
              <a:spcAft>
                <a:spcPts val="0"/>
              </a:spcAft>
              <a:buFont typeface="Arial" panose="020B0604020202020204" pitchFamily="34" charset="0"/>
              <a:buChar char="•"/>
            </a:pPr>
            <a:r>
              <a:rPr lang="en-US" sz="1800" dirty="0"/>
              <a:t>Type 2 transaction – server reports it's state: e.g. sensor server configured to send reports to one or more aggregators</a:t>
            </a:r>
          </a:p>
          <a:p>
            <a:pPr marL="300038" lvl="1" indent="-285750">
              <a:spcAft>
                <a:spcPts val="0"/>
              </a:spcAft>
              <a:buFont typeface="Arial" panose="020B0604020202020204" pitchFamily="34" charset="0"/>
              <a:buChar char="•"/>
            </a:pPr>
            <a:r>
              <a:rPr lang="en-US" b="1" dirty="0">
                <a:latin typeface="Hind" panose="02000000000000000000" pitchFamily="2" charset="0"/>
                <a:cs typeface="Hind" panose="02000000000000000000" pitchFamily="2" charset="0"/>
              </a:rPr>
              <a:t>Simple devices – mandatory to support configurable persistent bindings</a:t>
            </a:r>
          </a:p>
          <a:p>
            <a:pPr marL="300038" lvl="1" indent="-285750">
              <a:spcAft>
                <a:spcPts val="0"/>
              </a:spcAft>
              <a:buFont typeface="Arial" panose="020B0604020202020204" pitchFamily="34" charset="0"/>
              <a:buChar char="•"/>
            </a:pPr>
            <a:r>
              <a:rPr lang="en-US" b="1" dirty="0">
                <a:latin typeface="Hind" panose="02000000000000000000" pitchFamily="2" charset="0"/>
                <a:cs typeface="Hind" panose="02000000000000000000" pitchFamily="2" charset="0"/>
              </a:rPr>
              <a:t>Dynamic devices – not mandatory for gateways and mobile devices</a:t>
            </a:r>
            <a:endParaRPr lang="en-US" sz="1800" dirty="0"/>
          </a:p>
        </p:txBody>
      </p:sp>
      <p:sp>
        <p:nvSpPr>
          <p:cNvPr id="9" name="Footer Placeholder 3">
            <a:extLst>
              <a:ext uri="{FF2B5EF4-FFF2-40B4-BE49-F238E27FC236}">
                <a16:creationId xmlns:a16="http://schemas.microsoft.com/office/drawing/2014/main" id="{7182921D-C73D-49C2-BE93-3E58C2D1F66D}"/>
              </a:ext>
            </a:extLst>
          </p:cNvPr>
          <p:cNvSpPr txBox="1">
            <a:spLocks/>
          </p:cNvSpPr>
          <p:nvPr/>
        </p:nvSpPr>
        <p:spPr>
          <a:xfrm>
            <a:off x="2852057" y="6307817"/>
            <a:ext cx="4114800" cy="365125"/>
          </a:xfrm>
          <a:prstGeom prst="rect">
            <a:avLst/>
          </a:prstGeom>
        </p:spPr>
        <p:txBody>
          <a:bodyPr/>
          <a:lstStyle>
            <a:defPPr>
              <a:defRPr lang="en-US"/>
            </a:defPPr>
            <a:lvl1pPr marL="0" algn="l" defTabSz="914400" rtl="0" eaLnBrk="1" latinLnBrk="0" hangingPunct="1">
              <a:defRPr sz="1050" b="0" i="0" kern="1200">
                <a:solidFill>
                  <a:schemeClr val="tx1"/>
                </a:solidFill>
                <a:latin typeface="Hind" charset="0"/>
                <a:ea typeface="Hind" charset="0"/>
                <a:cs typeface="Hind"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Zigbee Alliance. All rights reserved.</a:t>
            </a:r>
          </a:p>
        </p:txBody>
      </p:sp>
    </p:spTree>
    <p:extLst>
      <p:ext uri="{BB962C8B-B14F-4D97-AF65-F5344CB8AC3E}">
        <p14:creationId xmlns:p14="http://schemas.microsoft.com/office/powerpoint/2010/main" val="1788616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Dotdot Utility Clusters</a:t>
            </a:r>
          </a:p>
        </p:txBody>
      </p:sp>
      <p:sp>
        <p:nvSpPr>
          <p:cNvPr id="5" name="Content Placeholder 4"/>
          <p:cNvSpPr>
            <a:spLocks noGrp="1"/>
          </p:cNvSpPr>
          <p:nvPr>
            <p:ph idx="1"/>
          </p:nvPr>
        </p:nvSpPr>
        <p:spPr>
          <a:xfrm>
            <a:off x="579976" y="1314450"/>
            <a:ext cx="10649999" cy="4650242"/>
          </a:xfrm>
        </p:spPr>
        <p:txBody>
          <a:bodyPr>
            <a:noAutofit/>
          </a:bodyPr>
          <a:lstStyle/>
          <a:p>
            <a:pPr marL="300038" indent="-285750">
              <a:spcBef>
                <a:spcPts val="1200"/>
              </a:spcBef>
              <a:spcAft>
                <a:spcPts val="0"/>
              </a:spcAft>
              <a:buFont typeface="Arial" panose="020B0604020202020204" pitchFamily="34" charset="0"/>
              <a:buChar char="•"/>
            </a:pPr>
            <a:r>
              <a:rPr lang="en-US" altLang="en-US" dirty="0"/>
              <a:t>Configuration, commissioning, provisioning, reset, diagnostics, etc, etc.</a:t>
            </a:r>
          </a:p>
          <a:p>
            <a:pPr marL="300038" indent="-285750">
              <a:spcBef>
                <a:spcPts val="1200"/>
              </a:spcBef>
              <a:spcAft>
                <a:spcPts val="0"/>
              </a:spcAft>
              <a:buFont typeface="Arial" panose="020B0604020202020204" pitchFamily="34" charset="0"/>
              <a:buChar char="•"/>
            </a:pPr>
            <a:r>
              <a:rPr lang="en-US" dirty="0"/>
              <a:t>Many utility functions are supported by clusters on an endpoint</a:t>
            </a:r>
          </a:p>
          <a:p>
            <a:pPr marL="300038" indent="-285750">
              <a:spcBef>
                <a:spcPts val="1200"/>
              </a:spcBef>
              <a:spcAft>
                <a:spcPts val="0"/>
              </a:spcAft>
              <a:buFont typeface="Arial" panose="020B0604020202020204" pitchFamily="34" charset="0"/>
              <a:buChar char="•"/>
            </a:pPr>
            <a:r>
              <a:rPr lang="en-US" dirty="0"/>
              <a:t>Other more global utilities, such as endpoint discovery &amp; binding, are supported by the Zigbee Device Object on endpoint 0.</a:t>
            </a:r>
          </a:p>
          <a:p>
            <a:pPr marL="300038" indent="-285750">
              <a:spcBef>
                <a:spcPts val="1200"/>
              </a:spcBef>
              <a:spcAft>
                <a:spcPts val="0"/>
              </a:spcAft>
              <a:buFont typeface="Arial" panose="020B0604020202020204" pitchFamily="34" charset="0"/>
              <a:buChar char="•"/>
            </a:pPr>
            <a:r>
              <a:rPr lang="en-US" dirty="0"/>
              <a:t>Groups cluster to allow a groupcast message and a group binding</a:t>
            </a:r>
          </a:p>
          <a:p>
            <a:pPr marL="300038" indent="-285750">
              <a:spcBef>
                <a:spcPts val="1200"/>
              </a:spcBef>
              <a:spcAft>
                <a:spcPts val="0"/>
              </a:spcAft>
              <a:buFont typeface="Arial" panose="020B0604020202020204" pitchFamily="34" charset="0"/>
              <a:buChar char="•"/>
            </a:pPr>
            <a:r>
              <a:rPr lang="en-US" dirty="0"/>
              <a:t>Identify cluster for discovery includes user involvement</a:t>
            </a:r>
          </a:p>
          <a:p>
            <a:pPr marL="300038" indent="-285750">
              <a:spcBef>
                <a:spcPts val="1200"/>
              </a:spcBef>
              <a:spcAft>
                <a:spcPts val="0"/>
              </a:spcAft>
              <a:buFont typeface="Arial" panose="020B0604020202020204" pitchFamily="34" charset="0"/>
              <a:buChar char="•"/>
            </a:pPr>
            <a:r>
              <a:rPr lang="en-US" dirty="0"/>
              <a:t>Basic cluster has node-wide or product-wide state</a:t>
            </a:r>
          </a:p>
          <a:p>
            <a:pPr marL="300038" indent="-285750">
              <a:spcBef>
                <a:spcPts val="1200"/>
              </a:spcBef>
              <a:spcAft>
                <a:spcPts val="0"/>
              </a:spcAft>
              <a:buFont typeface="Arial" panose="020B0604020202020204" pitchFamily="34" charset="0"/>
              <a:buChar char="•"/>
            </a:pPr>
            <a:r>
              <a:rPr lang="en-US" dirty="0"/>
              <a:t>OTA Upgrade cluster is for over-the-air upgrade and supports many use cases with constraints on time, persistent memory, and synchronization of upgrades.</a:t>
            </a:r>
          </a:p>
          <a:p>
            <a:pPr marL="300038" indent="-285750">
              <a:spcBef>
                <a:spcPts val="1200"/>
              </a:spcBef>
              <a:spcAft>
                <a:spcPts val="0"/>
              </a:spcAft>
              <a:buFont typeface="Arial" panose="020B0604020202020204" pitchFamily="34" charset="0"/>
              <a:buChar char="•"/>
            </a:pPr>
            <a:r>
              <a:rPr lang="en-US" dirty="0"/>
              <a:t>Power Configuration cluster to represent battery measurement on a device</a:t>
            </a:r>
          </a:p>
          <a:p>
            <a:pPr marL="300038" indent="-285750">
              <a:spcBef>
                <a:spcPts val="1200"/>
              </a:spcBef>
              <a:spcAft>
                <a:spcPts val="0"/>
              </a:spcAft>
              <a:buFont typeface="Arial" panose="020B0604020202020204" pitchFamily="34" charset="0"/>
              <a:buChar char="•"/>
            </a:pPr>
            <a:r>
              <a:rPr lang="en-US" dirty="0"/>
              <a:t>Stack specific diagnostic and performance clusters </a:t>
            </a:r>
          </a:p>
        </p:txBody>
      </p:sp>
    </p:spTree>
    <p:extLst>
      <p:ext uri="{BB962C8B-B14F-4D97-AF65-F5344CB8AC3E}">
        <p14:creationId xmlns:p14="http://schemas.microsoft.com/office/powerpoint/2010/main" val="1176737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976" y="680052"/>
            <a:ext cx="11099545" cy="634398"/>
          </a:xfrm>
        </p:spPr>
        <p:txBody>
          <a:bodyPr/>
          <a:lstStyle/>
          <a:p>
            <a:r>
              <a:rPr lang="en-US" dirty="0">
                <a:solidFill>
                  <a:schemeClr val="tx1"/>
                </a:solidFill>
              </a:rPr>
              <a:t>Dotdot Evolution</a:t>
            </a:r>
          </a:p>
        </p:txBody>
      </p:sp>
      <p:sp>
        <p:nvSpPr>
          <p:cNvPr id="5" name="Content Placeholder 4"/>
          <p:cNvSpPr>
            <a:spLocks noGrp="1"/>
          </p:cNvSpPr>
          <p:nvPr>
            <p:ph idx="1"/>
          </p:nvPr>
        </p:nvSpPr>
        <p:spPr>
          <a:xfrm>
            <a:off x="871948" y="1314450"/>
            <a:ext cx="10358027" cy="4650242"/>
          </a:xfrm>
        </p:spPr>
        <p:txBody>
          <a:bodyPr>
            <a:noAutofit/>
          </a:bodyPr>
          <a:lstStyle/>
          <a:p>
            <a:pPr marL="300038" indent="-285750">
              <a:spcAft>
                <a:spcPts val="0"/>
              </a:spcAft>
              <a:buFont typeface="Arial" panose="020B0604020202020204" pitchFamily="34" charset="0"/>
              <a:buChar char="•"/>
            </a:pPr>
            <a:r>
              <a:rPr lang="en-US" dirty="0"/>
              <a:t>Cluster Inheritance Derivation is supported and backward/forward compatible:</a:t>
            </a:r>
          </a:p>
          <a:p>
            <a:pPr marL="465750" lvl="2" indent="-285750">
              <a:spcAft>
                <a:spcPts val="0"/>
              </a:spcAft>
              <a:buFont typeface="Arial" panose="020B0604020202020204" pitchFamily="34" charset="0"/>
              <a:buChar char="•"/>
            </a:pPr>
            <a:r>
              <a:rPr lang="en-US" sz="1800" dirty="0"/>
              <a:t>Support both base and derived cluster identifier on and endpoint for one instance</a:t>
            </a:r>
          </a:p>
          <a:p>
            <a:pPr marL="465750" lvl="2" indent="-285750">
              <a:spcAft>
                <a:spcPts val="0"/>
              </a:spcAft>
              <a:buFont typeface="Arial" panose="020B0604020202020204" pitchFamily="34" charset="0"/>
              <a:buChar char="•"/>
            </a:pPr>
            <a:r>
              <a:rPr lang="en-US" sz="1800" dirty="0"/>
              <a:t>Legacy products only know original base cluster and not new features</a:t>
            </a:r>
          </a:p>
          <a:p>
            <a:pPr marL="465750" lvl="2" indent="-285750">
              <a:spcAft>
                <a:spcPts val="0"/>
              </a:spcAft>
              <a:buFont typeface="Arial" panose="020B0604020202020204" pitchFamily="34" charset="0"/>
              <a:buChar char="•"/>
            </a:pPr>
            <a:r>
              <a:rPr lang="en-US" sz="1800" dirty="0"/>
              <a:t>New products can use new features of derived cluster</a:t>
            </a:r>
          </a:p>
          <a:p>
            <a:pPr marL="465750" lvl="2" indent="-285750">
              <a:spcAft>
                <a:spcPts val="0"/>
              </a:spcAft>
              <a:buFont typeface="Arial" panose="020B0604020202020204" pitchFamily="34" charset="0"/>
              <a:buChar char="•"/>
            </a:pPr>
            <a:r>
              <a:rPr lang="en-US" sz="1800" dirty="0"/>
              <a:t>Level Control -&gt; Pulse Width Modulation added Frequency</a:t>
            </a:r>
          </a:p>
          <a:p>
            <a:pPr marL="300038" lvl="1" indent="-285750">
              <a:spcAft>
                <a:spcPts val="0"/>
              </a:spcAft>
              <a:buFont typeface="Arial" panose="020B0604020202020204" pitchFamily="34" charset="0"/>
              <a:buChar char="•"/>
            </a:pPr>
            <a:r>
              <a:rPr lang="en-US" b="1" dirty="0">
                <a:latin typeface="Hind" panose="02000000000000000000" pitchFamily="2" charset="0"/>
                <a:cs typeface="Hind" panose="02000000000000000000" pitchFamily="2" charset="0"/>
              </a:rPr>
              <a:t>Cluster Inheritance Reverse Derivation </a:t>
            </a:r>
            <a:r>
              <a:rPr lang="en-US" dirty="0">
                <a:latin typeface="Hind" panose="02000000000000000000" pitchFamily="2" charset="0"/>
                <a:cs typeface="Hind" panose="02000000000000000000" pitchFamily="2" charset="0"/>
              </a:rPr>
              <a:t>(instant ancestor)</a:t>
            </a:r>
          </a:p>
          <a:p>
            <a:pPr marL="465750" lvl="2" indent="-285750">
              <a:spcAft>
                <a:spcPts val="0"/>
              </a:spcAft>
              <a:buFont typeface="Arial" panose="020B0604020202020204" pitchFamily="34" charset="0"/>
              <a:buChar char="•"/>
            </a:pPr>
            <a:r>
              <a:rPr lang="en-US" sz="1800" dirty="0">
                <a:latin typeface="Hind Light" panose="02000000000000000000" pitchFamily="2" charset="0"/>
                <a:cs typeface="Hind Light" panose="02000000000000000000" pitchFamily="2" charset="0"/>
              </a:rPr>
              <a:t>Create base cluster with common properties for existing (now derived) cluster.</a:t>
            </a:r>
          </a:p>
          <a:p>
            <a:pPr marL="465750" lvl="2" indent="-285750">
              <a:spcAft>
                <a:spcPts val="0"/>
              </a:spcAft>
              <a:buFont typeface="Arial" panose="020B0604020202020204" pitchFamily="34" charset="0"/>
              <a:buChar char="•"/>
            </a:pPr>
            <a:r>
              <a:rPr lang="en-US" sz="1800" dirty="0">
                <a:latin typeface="Hind Light" panose="02000000000000000000" pitchFamily="2" charset="0"/>
                <a:cs typeface="Hind Light" panose="02000000000000000000" pitchFamily="2" charset="0"/>
              </a:rPr>
              <a:t>Legacy still use original specific cluster</a:t>
            </a:r>
          </a:p>
          <a:p>
            <a:pPr marL="465750" lvl="2" indent="-285750">
              <a:spcAft>
                <a:spcPts val="0"/>
              </a:spcAft>
              <a:buFont typeface="Arial" panose="020B0604020202020204" pitchFamily="34" charset="0"/>
              <a:buChar char="•"/>
            </a:pPr>
            <a:r>
              <a:rPr lang="en-US" sz="1800" dirty="0">
                <a:latin typeface="Hind Light" panose="02000000000000000000" pitchFamily="2" charset="0"/>
                <a:cs typeface="Hind Light" panose="02000000000000000000" pitchFamily="2" charset="0"/>
              </a:rPr>
              <a:t>New products can discover common cluster for common features and behaviors</a:t>
            </a:r>
          </a:p>
          <a:p>
            <a:pPr marL="465750" lvl="2" indent="-285750">
              <a:spcAft>
                <a:spcPts val="0"/>
              </a:spcAft>
              <a:buFont typeface="Arial" panose="020B0604020202020204" pitchFamily="34" charset="0"/>
              <a:buChar char="•"/>
            </a:pPr>
            <a:r>
              <a:rPr lang="en-US" sz="1800" dirty="0">
                <a:latin typeface="Hind Light" panose="02000000000000000000" pitchFamily="2" charset="0"/>
                <a:cs typeface="Hind Light" panose="02000000000000000000" pitchFamily="2" charset="0"/>
              </a:rPr>
              <a:t>Legacy RH cluster and new Soil Moisture created Water Content base cluster.</a:t>
            </a:r>
          </a:p>
          <a:p>
            <a:pPr marL="300038" lvl="1" indent="-285750">
              <a:spcAft>
                <a:spcPts val="0"/>
              </a:spcAft>
              <a:buFont typeface="Arial" panose="020B0604020202020204" pitchFamily="34" charset="0"/>
              <a:buChar char="•"/>
            </a:pPr>
            <a:r>
              <a:rPr lang="en-US" b="1" dirty="0">
                <a:latin typeface="Hind" panose="02000000000000000000" pitchFamily="2" charset="0"/>
                <a:cs typeface="Hind" panose="02000000000000000000" pitchFamily="2" charset="0"/>
              </a:rPr>
              <a:t>Base Cluster never instantiated (pure virtual)</a:t>
            </a:r>
          </a:p>
          <a:p>
            <a:pPr marL="465750" lvl="2" indent="-285750">
              <a:spcAft>
                <a:spcPts val="0"/>
              </a:spcAft>
              <a:buFont typeface="Arial" panose="020B0604020202020204" pitchFamily="34" charset="0"/>
              <a:buChar char="•"/>
            </a:pPr>
            <a:r>
              <a:rPr lang="en-US" sz="1800" dirty="0">
                <a:latin typeface="Hind Light" panose="02000000000000000000" pitchFamily="2" charset="0"/>
                <a:cs typeface="Hind Light" panose="02000000000000000000" pitchFamily="2" charset="0"/>
              </a:rPr>
              <a:t>Concentration Measurement cluster allows unlimited derived clusters to measure 0.0 to 1.0 concentration of a substance in a substrate, but by itself it has no use (as of today)</a:t>
            </a:r>
          </a:p>
          <a:p>
            <a:pPr marL="300038" lvl="1" indent="-285750">
              <a:spcAft>
                <a:spcPts val="0"/>
              </a:spcAft>
              <a:buFont typeface="Arial" panose="020B0604020202020204" pitchFamily="34" charset="0"/>
              <a:buChar char="•"/>
            </a:pPr>
            <a:r>
              <a:rPr lang="en-US" b="1" dirty="0">
                <a:latin typeface="Hind" panose="02000000000000000000" pitchFamily="2" charset="0"/>
                <a:cs typeface="Hind" panose="02000000000000000000" pitchFamily="2" charset="0"/>
              </a:rPr>
              <a:t>Optimizes development and testing</a:t>
            </a:r>
          </a:p>
          <a:p>
            <a:pPr marL="465750" lvl="2" indent="-285750">
              <a:spcAft>
                <a:spcPts val="0"/>
              </a:spcAft>
              <a:buFont typeface="Arial" panose="020B0604020202020204" pitchFamily="34" charset="0"/>
              <a:buChar char="•"/>
            </a:pPr>
            <a:r>
              <a:rPr lang="en-US" sz="1800" dirty="0">
                <a:latin typeface="Hind Light" panose="02000000000000000000" pitchFamily="2" charset="0"/>
                <a:cs typeface="Hind Light" panose="02000000000000000000" pitchFamily="2" charset="0"/>
              </a:rPr>
              <a:t>Code and test scripts can be reused</a:t>
            </a:r>
          </a:p>
          <a:p>
            <a:pPr marL="465750" lvl="2" indent="-285750">
              <a:spcAft>
                <a:spcPts val="0"/>
              </a:spcAft>
              <a:buFont typeface="Arial" panose="020B0604020202020204" pitchFamily="34" charset="0"/>
              <a:buChar char="•"/>
            </a:pPr>
            <a:r>
              <a:rPr lang="en-US" sz="1800" dirty="0">
                <a:latin typeface="Hind Light" panose="02000000000000000000" pitchFamily="2" charset="0"/>
                <a:cs typeface="Hind Light" panose="02000000000000000000" pitchFamily="2" charset="0"/>
              </a:rPr>
              <a:t>Spec text is already certified</a:t>
            </a:r>
          </a:p>
          <a:p>
            <a:pPr marL="465750" lvl="2" indent="-285750">
              <a:spcAft>
                <a:spcPts val="0"/>
              </a:spcAft>
              <a:buFont typeface="Arial" panose="020B0604020202020204" pitchFamily="34" charset="0"/>
              <a:buChar char="•"/>
            </a:pPr>
            <a:endParaRPr lang="en-US" sz="1800" dirty="0"/>
          </a:p>
        </p:txBody>
      </p:sp>
      <p:pic>
        <p:nvPicPr>
          <p:cNvPr id="1026" name="Picture 2" descr="image 0">
            <a:extLst>
              <a:ext uri="{FF2B5EF4-FFF2-40B4-BE49-F238E27FC236}">
                <a16:creationId xmlns:a16="http://schemas.microsoft.com/office/drawing/2014/main" id="{E8830B84-7DAC-47D3-AE63-3E4FF30971F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043" b="15406"/>
          <a:stretch/>
        </p:blipFill>
        <p:spPr bwMode="auto">
          <a:xfrm>
            <a:off x="9519805" y="2048577"/>
            <a:ext cx="1226341" cy="1349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969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ECE07C-F76A-4ABE-A8FF-5C3D6054FFD2}"/>
              </a:ext>
            </a:extLst>
          </p:cNvPr>
          <p:cNvSpPr>
            <a:spLocks noGrp="1"/>
          </p:cNvSpPr>
          <p:nvPr>
            <p:ph type="title"/>
          </p:nvPr>
        </p:nvSpPr>
        <p:spPr>
          <a:xfrm>
            <a:off x="559977" y="391881"/>
            <a:ext cx="11119544" cy="1260382"/>
          </a:xfrm>
        </p:spPr>
        <p:txBody>
          <a:bodyPr/>
          <a:lstStyle/>
          <a:p>
            <a:r>
              <a:rPr lang="en-US" dirty="0"/>
              <a:t>Dotdot Cluster Applications</a:t>
            </a:r>
          </a:p>
        </p:txBody>
      </p:sp>
      <p:sp>
        <p:nvSpPr>
          <p:cNvPr id="4" name="Rectangle 3">
            <a:extLst>
              <a:ext uri="{FF2B5EF4-FFF2-40B4-BE49-F238E27FC236}">
                <a16:creationId xmlns:a16="http://schemas.microsoft.com/office/drawing/2014/main" id="{A016E5C7-2E05-45CA-9CD3-A2DED976A34B}"/>
              </a:ext>
            </a:extLst>
          </p:cNvPr>
          <p:cNvSpPr/>
          <p:nvPr/>
        </p:nvSpPr>
        <p:spPr>
          <a:xfrm>
            <a:off x="559977" y="1034678"/>
            <a:ext cx="6096000" cy="4247317"/>
          </a:xfrm>
          <a:prstGeom prst="rect">
            <a:avLst/>
          </a:prstGeom>
        </p:spPr>
        <p:txBody>
          <a:bodyPr wrap="square">
            <a:spAutoFit/>
          </a:bodyPr>
          <a:lstStyle/>
          <a:p>
            <a:pPr>
              <a:spcBef>
                <a:spcPts val="0"/>
              </a:spcBef>
            </a:pPr>
            <a:r>
              <a:rPr lang="en-US" sz="2000" b="1" u="sng" dirty="0">
                <a:latin typeface="Hind" panose="02000000000000000000" pitchFamily="2" charset="0"/>
                <a:cs typeface="Hind" panose="02000000000000000000" pitchFamily="2" charset="0"/>
              </a:rPr>
              <a:t>These are chapters in the Zigbee Cluster Library</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Foundation</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General</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Measuring and Sensing</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Lighting</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HVAC</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Closures</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Security and Safety</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Protocol Interfaces</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Smart Energy</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Over the Air Updating</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Telecommunication</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Commissioning</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Retail</a:t>
            </a:r>
          </a:p>
          <a:p>
            <a:pPr marL="285750" indent="-285750">
              <a:buFont typeface="Arial" panose="020B0604020202020204" pitchFamily="34" charset="0"/>
              <a:buChar char="•"/>
            </a:pPr>
            <a:r>
              <a:rPr lang="en-US" dirty="0">
                <a:latin typeface="Hind" panose="02000000000000000000" pitchFamily="2" charset="0"/>
                <a:cs typeface="Hind" panose="02000000000000000000" pitchFamily="2" charset="0"/>
              </a:rPr>
              <a:t>Appliances</a:t>
            </a:r>
          </a:p>
        </p:txBody>
      </p:sp>
      <p:sp>
        <p:nvSpPr>
          <p:cNvPr id="7" name="TextBox 6">
            <a:extLst>
              <a:ext uri="{FF2B5EF4-FFF2-40B4-BE49-F238E27FC236}">
                <a16:creationId xmlns:a16="http://schemas.microsoft.com/office/drawing/2014/main" id="{4B6C55AC-A8BA-49B9-AB7B-7AE320A42752}"/>
              </a:ext>
            </a:extLst>
          </p:cNvPr>
          <p:cNvSpPr txBox="1"/>
          <p:nvPr/>
        </p:nvSpPr>
        <p:spPr>
          <a:xfrm>
            <a:off x="7036903" y="1034678"/>
            <a:ext cx="4642617" cy="1631216"/>
          </a:xfrm>
          <a:prstGeom prst="rect">
            <a:avLst/>
          </a:prstGeom>
          <a:noFill/>
        </p:spPr>
        <p:txBody>
          <a:bodyPr wrap="square" rtlCol="0">
            <a:spAutoFit/>
          </a:bodyPr>
          <a:lstStyle/>
          <a:p>
            <a:r>
              <a:rPr lang="en-US" sz="2000" b="0" i="0" u="sng" dirty="0">
                <a:latin typeface="Hind" panose="02000000000000000000" pitchFamily="2" charset="0"/>
                <a:ea typeface="Hind Light" charset="0"/>
                <a:cs typeface="Hind" panose="02000000000000000000" pitchFamily="2" charset="0"/>
              </a:rPr>
              <a:t>Most common Application Domains</a:t>
            </a:r>
          </a:p>
          <a:p>
            <a:pPr marL="285750" indent="-285750">
              <a:buFont typeface="Arial" panose="020B0604020202020204" pitchFamily="34" charset="0"/>
              <a:buChar char="•"/>
            </a:pPr>
            <a:r>
              <a:rPr lang="en-US" sz="2000" b="0" i="0" dirty="0">
                <a:latin typeface="Hind" panose="02000000000000000000" pitchFamily="2" charset="0"/>
                <a:ea typeface="Hind Light" charset="0"/>
                <a:cs typeface="Hind" panose="02000000000000000000" pitchFamily="2" charset="0"/>
              </a:rPr>
              <a:t>Residential Lighting</a:t>
            </a:r>
          </a:p>
          <a:p>
            <a:pPr marL="285750" indent="-285750">
              <a:buFont typeface="Arial" panose="020B0604020202020204" pitchFamily="34" charset="0"/>
              <a:buChar char="•"/>
            </a:pPr>
            <a:r>
              <a:rPr lang="en-US" sz="2000" dirty="0">
                <a:latin typeface="Hind" panose="02000000000000000000" pitchFamily="2" charset="0"/>
                <a:ea typeface="Hind Light" charset="0"/>
                <a:cs typeface="Hind" panose="02000000000000000000" pitchFamily="2" charset="0"/>
              </a:rPr>
              <a:t>Residential Safety</a:t>
            </a:r>
            <a:endParaRPr lang="en-US" sz="2000" b="0" i="0" dirty="0">
              <a:latin typeface="Hind" panose="02000000000000000000" pitchFamily="2" charset="0"/>
              <a:ea typeface="Hind Light" charset="0"/>
              <a:cs typeface="Hind" panose="02000000000000000000" pitchFamily="2" charset="0"/>
            </a:endParaRPr>
          </a:p>
          <a:p>
            <a:pPr marL="285750" indent="-285750">
              <a:buFont typeface="Arial" panose="020B0604020202020204" pitchFamily="34" charset="0"/>
              <a:buChar char="•"/>
            </a:pPr>
            <a:r>
              <a:rPr lang="en-US" sz="2000" dirty="0">
                <a:latin typeface="Hind" panose="02000000000000000000" pitchFamily="2" charset="0"/>
                <a:ea typeface="Hind Light" charset="0"/>
                <a:cs typeface="Hind" panose="02000000000000000000" pitchFamily="2" charset="0"/>
              </a:rPr>
              <a:t>Residential HVAC</a:t>
            </a:r>
          </a:p>
          <a:p>
            <a:pPr marL="285750" indent="-285750">
              <a:buFont typeface="Arial" panose="020B0604020202020204" pitchFamily="34" charset="0"/>
              <a:buChar char="•"/>
            </a:pPr>
            <a:r>
              <a:rPr lang="en-US" sz="2000" b="0" i="0" dirty="0">
                <a:latin typeface="Hind" panose="02000000000000000000" pitchFamily="2" charset="0"/>
                <a:ea typeface="Hind Light" charset="0"/>
                <a:cs typeface="Hind" panose="02000000000000000000" pitchFamily="2" charset="0"/>
              </a:rPr>
              <a:t>Residential Smart Energy</a:t>
            </a:r>
          </a:p>
        </p:txBody>
      </p:sp>
      <p:sp>
        <p:nvSpPr>
          <p:cNvPr id="8" name="TextBox 7">
            <a:extLst>
              <a:ext uri="{FF2B5EF4-FFF2-40B4-BE49-F238E27FC236}">
                <a16:creationId xmlns:a16="http://schemas.microsoft.com/office/drawing/2014/main" id="{31B5FA64-0D68-4571-9418-FD67F755845A}"/>
              </a:ext>
            </a:extLst>
          </p:cNvPr>
          <p:cNvSpPr txBox="1"/>
          <p:nvPr/>
        </p:nvSpPr>
        <p:spPr>
          <a:xfrm>
            <a:off x="4180790" y="3237539"/>
            <a:ext cx="6569767" cy="2862322"/>
          </a:xfrm>
          <a:prstGeom prst="rect">
            <a:avLst/>
          </a:prstGeom>
          <a:noFill/>
        </p:spPr>
        <p:txBody>
          <a:bodyPr wrap="square" rtlCol="0">
            <a:spAutoFit/>
          </a:bodyPr>
          <a:lstStyle/>
          <a:p>
            <a:pPr>
              <a:spcBef>
                <a:spcPts val="0"/>
              </a:spcBef>
            </a:pPr>
            <a:r>
              <a:rPr lang="en-US" dirty="0">
                <a:latin typeface="Hind" panose="02000000000000000000" pitchFamily="2" charset="0"/>
                <a:cs typeface="Hind" panose="02000000000000000000" pitchFamily="2" charset="0"/>
              </a:rPr>
              <a:t>1	Dimmable Light		</a:t>
            </a:r>
          </a:p>
          <a:p>
            <a:pPr>
              <a:spcBef>
                <a:spcPts val="0"/>
              </a:spcBef>
            </a:pPr>
            <a:r>
              <a:rPr lang="en-US" dirty="0">
                <a:latin typeface="Hind" panose="02000000000000000000" pitchFamily="2" charset="0"/>
                <a:cs typeface="Hind" panose="02000000000000000000" pitchFamily="2" charset="0"/>
              </a:rPr>
              <a:t>2	Energy Service </a:t>
            </a:r>
            <a:r>
              <a:rPr lang="en-US" dirty="0" err="1">
                <a:latin typeface="Hind" panose="02000000000000000000" pitchFamily="2" charset="0"/>
                <a:cs typeface="Hind" panose="02000000000000000000" pitchFamily="2" charset="0"/>
              </a:rPr>
              <a:t>Int</a:t>
            </a:r>
            <a:r>
              <a:rPr lang="en-US" dirty="0">
                <a:latin typeface="Hind" panose="02000000000000000000" pitchFamily="2" charset="0"/>
                <a:cs typeface="Hind" panose="02000000000000000000" pitchFamily="2" charset="0"/>
              </a:rPr>
              <a:t>		</a:t>
            </a:r>
          </a:p>
          <a:p>
            <a:pPr>
              <a:spcBef>
                <a:spcPts val="0"/>
              </a:spcBef>
            </a:pPr>
            <a:r>
              <a:rPr lang="en-US" dirty="0">
                <a:latin typeface="Hind" panose="02000000000000000000" pitchFamily="2" charset="0"/>
                <a:cs typeface="Hind" panose="02000000000000000000" pitchFamily="2" charset="0"/>
              </a:rPr>
              <a:t>3	Color Scene Control		</a:t>
            </a:r>
          </a:p>
          <a:p>
            <a:pPr>
              <a:spcBef>
                <a:spcPts val="0"/>
              </a:spcBef>
            </a:pPr>
            <a:r>
              <a:rPr lang="en-US" dirty="0">
                <a:latin typeface="Hind" panose="02000000000000000000" pitchFamily="2" charset="0"/>
                <a:cs typeface="Hind" panose="02000000000000000000" pitchFamily="2" charset="0"/>
              </a:rPr>
              <a:t>4	Control Bridge		</a:t>
            </a:r>
          </a:p>
          <a:p>
            <a:pPr>
              <a:spcBef>
                <a:spcPts val="0"/>
              </a:spcBef>
            </a:pPr>
            <a:r>
              <a:rPr lang="en-US" dirty="0">
                <a:latin typeface="Hind" panose="02000000000000000000" pitchFamily="2" charset="0"/>
                <a:cs typeface="Hind" panose="02000000000000000000" pitchFamily="2" charset="0"/>
              </a:rPr>
              <a:t>5	In-Premise Display		</a:t>
            </a:r>
          </a:p>
          <a:p>
            <a:pPr>
              <a:spcBef>
                <a:spcPts val="0"/>
              </a:spcBef>
            </a:pPr>
            <a:r>
              <a:rPr lang="en-US" dirty="0">
                <a:latin typeface="Hind" panose="02000000000000000000" pitchFamily="2" charset="0"/>
                <a:cs typeface="Hind" panose="02000000000000000000" pitchFamily="2" charset="0"/>
              </a:rPr>
              <a:t>6	Metering Device		</a:t>
            </a:r>
          </a:p>
          <a:p>
            <a:pPr>
              <a:spcBef>
                <a:spcPts val="0"/>
              </a:spcBef>
            </a:pPr>
            <a:r>
              <a:rPr lang="en-US" dirty="0">
                <a:latin typeface="Hind" panose="02000000000000000000" pitchFamily="2" charset="0"/>
                <a:cs typeface="Hind" panose="02000000000000000000" pitchFamily="2" charset="0"/>
              </a:rPr>
              <a:t>7	Extend Color Light		</a:t>
            </a:r>
          </a:p>
          <a:p>
            <a:pPr>
              <a:spcBef>
                <a:spcPts val="0"/>
              </a:spcBef>
            </a:pPr>
            <a:r>
              <a:rPr lang="en-US" dirty="0">
                <a:latin typeface="Hind" panose="02000000000000000000" pitchFamily="2" charset="0"/>
                <a:cs typeface="Hind" panose="02000000000000000000" pitchFamily="2" charset="0"/>
              </a:rPr>
              <a:t>8	IAS Zone			 </a:t>
            </a:r>
          </a:p>
          <a:p>
            <a:pPr>
              <a:spcBef>
                <a:spcPts val="0"/>
              </a:spcBef>
            </a:pPr>
            <a:r>
              <a:rPr lang="en-US" dirty="0">
                <a:latin typeface="Hind" panose="02000000000000000000" pitchFamily="2" charset="0"/>
                <a:cs typeface="Hind" panose="02000000000000000000" pitchFamily="2" charset="0"/>
              </a:rPr>
              <a:t>9	Color Dim Light		</a:t>
            </a:r>
          </a:p>
          <a:p>
            <a:pPr>
              <a:spcBef>
                <a:spcPts val="0"/>
              </a:spcBef>
            </a:pPr>
            <a:r>
              <a:rPr lang="en-US" dirty="0">
                <a:latin typeface="Hind" panose="02000000000000000000" pitchFamily="2" charset="0"/>
                <a:cs typeface="Hind" panose="02000000000000000000" pitchFamily="2" charset="0"/>
              </a:rPr>
              <a:t>10	Combined Interface	</a:t>
            </a:r>
            <a:r>
              <a:rPr lang="en-US" sz="1600" dirty="0">
                <a:latin typeface="Hind" panose="02000000000000000000" pitchFamily="2" charset="0"/>
                <a:cs typeface="Hind" panose="02000000000000000000" pitchFamily="2" charset="0"/>
              </a:rPr>
              <a:t>	</a:t>
            </a:r>
          </a:p>
        </p:txBody>
      </p:sp>
      <p:sp>
        <p:nvSpPr>
          <p:cNvPr id="9" name="TextBox 8">
            <a:extLst>
              <a:ext uri="{FF2B5EF4-FFF2-40B4-BE49-F238E27FC236}">
                <a16:creationId xmlns:a16="http://schemas.microsoft.com/office/drawing/2014/main" id="{C7771AD3-E33E-4343-BBEF-99675110230F}"/>
              </a:ext>
            </a:extLst>
          </p:cNvPr>
          <p:cNvSpPr txBox="1"/>
          <p:nvPr/>
        </p:nvSpPr>
        <p:spPr>
          <a:xfrm>
            <a:off x="7465673" y="3234921"/>
            <a:ext cx="6569767" cy="2862322"/>
          </a:xfrm>
          <a:prstGeom prst="rect">
            <a:avLst/>
          </a:prstGeom>
          <a:noFill/>
        </p:spPr>
        <p:txBody>
          <a:bodyPr wrap="square" rtlCol="0">
            <a:spAutoFit/>
          </a:bodyPr>
          <a:lstStyle/>
          <a:p>
            <a:pPr>
              <a:spcBef>
                <a:spcPts val="0"/>
              </a:spcBef>
            </a:pPr>
            <a:r>
              <a:rPr lang="en-US" sz="2000" dirty="0">
                <a:latin typeface="Hind" panose="02000000000000000000" pitchFamily="2" charset="0"/>
                <a:cs typeface="Hind" panose="02000000000000000000" pitchFamily="2" charset="0"/>
              </a:rPr>
              <a:t>11	Color Temp Light		</a:t>
            </a:r>
          </a:p>
          <a:p>
            <a:pPr>
              <a:spcBef>
                <a:spcPts val="0"/>
              </a:spcBef>
            </a:pPr>
            <a:r>
              <a:rPr lang="en-US" sz="2000" dirty="0">
                <a:latin typeface="Hind" panose="02000000000000000000" pitchFamily="2" charset="0"/>
                <a:cs typeface="Hind" panose="02000000000000000000" pitchFamily="2" charset="0"/>
              </a:rPr>
              <a:t>12	Non-Color Control		</a:t>
            </a:r>
          </a:p>
          <a:p>
            <a:pPr>
              <a:spcBef>
                <a:spcPts val="0"/>
              </a:spcBef>
            </a:pPr>
            <a:r>
              <a:rPr lang="en-US" sz="2000" dirty="0">
                <a:latin typeface="Hind" panose="02000000000000000000" pitchFamily="2" charset="0"/>
                <a:cs typeface="Hind" panose="02000000000000000000" pitchFamily="2" charset="0"/>
              </a:rPr>
              <a:t>13	On/Off Light		</a:t>
            </a:r>
          </a:p>
          <a:p>
            <a:pPr>
              <a:spcBef>
                <a:spcPts val="0"/>
              </a:spcBef>
            </a:pPr>
            <a:r>
              <a:rPr lang="en-US" sz="2000" dirty="0">
                <a:latin typeface="Hind" panose="02000000000000000000" pitchFamily="2" charset="0"/>
                <a:cs typeface="Hind" panose="02000000000000000000" pitchFamily="2" charset="0"/>
              </a:rPr>
              <a:t>14	Color Controller		</a:t>
            </a:r>
          </a:p>
          <a:p>
            <a:pPr>
              <a:spcBef>
                <a:spcPts val="0"/>
              </a:spcBef>
            </a:pPr>
            <a:r>
              <a:rPr lang="en-US" sz="2000" dirty="0">
                <a:latin typeface="Hind" panose="02000000000000000000" pitchFamily="2" charset="0"/>
                <a:cs typeface="Hind" panose="02000000000000000000" pitchFamily="2" charset="0"/>
              </a:rPr>
              <a:t>15	Load Control 		</a:t>
            </a:r>
          </a:p>
          <a:p>
            <a:pPr>
              <a:spcBef>
                <a:spcPts val="0"/>
              </a:spcBef>
            </a:pPr>
            <a:r>
              <a:rPr lang="en-US" sz="2000" dirty="0">
                <a:latin typeface="Hind" panose="02000000000000000000" pitchFamily="2" charset="0"/>
                <a:cs typeface="Hind" panose="02000000000000000000" pitchFamily="2" charset="0"/>
              </a:rPr>
              <a:t>16	Smart Plug		</a:t>
            </a:r>
          </a:p>
          <a:p>
            <a:pPr>
              <a:spcBef>
                <a:spcPts val="0"/>
              </a:spcBef>
            </a:pPr>
            <a:r>
              <a:rPr lang="en-US" sz="2000" dirty="0">
                <a:latin typeface="Hind" panose="02000000000000000000" pitchFamily="2" charset="0"/>
                <a:cs typeface="Hind" panose="02000000000000000000" pitchFamily="2" charset="0"/>
              </a:rPr>
              <a:t>17	On/Off Plug In Unit		</a:t>
            </a:r>
          </a:p>
          <a:p>
            <a:pPr>
              <a:spcBef>
                <a:spcPts val="0"/>
              </a:spcBef>
            </a:pPr>
            <a:r>
              <a:rPr lang="en-US" sz="2000" dirty="0">
                <a:latin typeface="Hind" panose="02000000000000000000" pitchFamily="2" charset="0"/>
                <a:cs typeface="Hind" panose="02000000000000000000" pitchFamily="2" charset="0"/>
              </a:rPr>
              <a:t>18	On/Off Sensor		</a:t>
            </a:r>
          </a:p>
          <a:p>
            <a:pPr>
              <a:spcBef>
                <a:spcPts val="0"/>
              </a:spcBef>
            </a:pPr>
            <a:r>
              <a:rPr lang="en-US" sz="2000" dirty="0">
                <a:latin typeface="Hind" panose="02000000000000000000" pitchFamily="2" charset="0"/>
                <a:cs typeface="Hind" panose="02000000000000000000" pitchFamily="2" charset="0"/>
              </a:rPr>
              <a:t>19	Remote </a:t>
            </a:r>
            <a:r>
              <a:rPr lang="en-US" sz="2000" dirty="0" err="1">
                <a:latin typeface="Hind" panose="02000000000000000000" pitchFamily="2" charset="0"/>
                <a:cs typeface="Hind" panose="02000000000000000000" pitchFamily="2" charset="0"/>
              </a:rPr>
              <a:t>Comms</a:t>
            </a:r>
            <a:endParaRPr lang="en-US" sz="2000" b="0" i="0" dirty="0">
              <a:latin typeface="Hind" panose="02000000000000000000" pitchFamily="2" charset="0"/>
              <a:ea typeface="Hind Light" charset="0"/>
              <a:cs typeface="Hind" panose="02000000000000000000" pitchFamily="2" charset="0"/>
            </a:endParaRPr>
          </a:p>
        </p:txBody>
      </p:sp>
      <p:sp>
        <p:nvSpPr>
          <p:cNvPr id="11" name="TextBox 10">
            <a:extLst>
              <a:ext uri="{FF2B5EF4-FFF2-40B4-BE49-F238E27FC236}">
                <a16:creationId xmlns:a16="http://schemas.microsoft.com/office/drawing/2014/main" id="{C7882A32-575B-4EBC-B5E1-918E8683785A}"/>
              </a:ext>
            </a:extLst>
          </p:cNvPr>
          <p:cNvSpPr txBox="1"/>
          <p:nvPr/>
        </p:nvSpPr>
        <p:spPr>
          <a:xfrm>
            <a:off x="4180790" y="2893423"/>
            <a:ext cx="4293704" cy="400110"/>
          </a:xfrm>
          <a:prstGeom prst="rect">
            <a:avLst/>
          </a:prstGeom>
          <a:noFill/>
        </p:spPr>
        <p:txBody>
          <a:bodyPr wrap="square" rtlCol="0">
            <a:spAutoFit/>
          </a:bodyPr>
          <a:lstStyle/>
          <a:p>
            <a:r>
              <a:rPr lang="en-US" sz="2000" u="sng" dirty="0">
                <a:latin typeface="Hind" panose="02000000000000000000" pitchFamily="2" charset="0"/>
                <a:ea typeface="Hind Light" charset="0"/>
                <a:cs typeface="Hind" panose="02000000000000000000" pitchFamily="2" charset="0"/>
              </a:rPr>
              <a:t>Most Common Devices</a:t>
            </a:r>
          </a:p>
        </p:txBody>
      </p:sp>
    </p:spTree>
    <p:extLst>
      <p:ext uri="{BB962C8B-B14F-4D97-AF65-F5344CB8AC3E}">
        <p14:creationId xmlns:p14="http://schemas.microsoft.com/office/powerpoint/2010/main" val="706008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C13C2-F023-4966-9347-74D2C2C08F44}"/>
              </a:ext>
            </a:extLst>
          </p:cNvPr>
          <p:cNvSpPr>
            <a:spLocks noGrp="1"/>
          </p:cNvSpPr>
          <p:nvPr>
            <p:ph type="title"/>
          </p:nvPr>
        </p:nvSpPr>
        <p:spPr/>
        <p:txBody>
          <a:bodyPr/>
          <a:lstStyle/>
          <a:p>
            <a:r>
              <a:rPr lang="en-US" dirty="0"/>
              <a:t>Dotdot Development and Testing</a:t>
            </a:r>
          </a:p>
        </p:txBody>
      </p:sp>
      <p:sp>
        <p:nvSpPr>
          <p:cNvPr id="3" name="Content Placeholder 2">
            <a:extLst>
              <a:ext uri="{FF2B5EF4-FFF2-40B4-BE49-F238E27FC236}">
                <a16:creationId xmlns:a16="http://schemas.microsoft.com/office/drawing/2014/main" id="{258E6957-3146-4C8C-939A-A006BB155F1F}"/>
              </a:ext>
            </a:extLst>
          </p:cNvPr>
          <p:cNvSpPr>
            <a:spLocks noGrp="1"/>
          </p:cNvSpPr>
          <p:nvPr>
            <p:ph idx="1"/>
          </p:nvPr>
        </p:nvSpPr>
        <p:spPr>
          <a:xfrm>
            <a:off x="838200" y="1580322"/>
            <a:ext cx="10515600" cy="4596641"/>
          </a:xfrm>
        </p:spPr>
        <p:txBody>
          <a:bodyPr/>
          <a:lstStyle/>
          <a:p>
            <a:pPr marL="357188" indent="-342900">
              <a:buFont typeface="Arial" panose="020B0604020202020204" pitchFamily="34" charset="0"/>
              <a:buChar char="•"/>
            </a:pPr>
            <a:r>
              <a:rPr lang="en-US" sz="2400" dirty="0"/>
              <a:t>Test Harness for Dotdot/Zigbee</a:t>
            </a:r>
          </a:p>
          <a:p>
            <a:pPr marL="357188" indent="-342900">
              <a:buFont typeface="Arial" panose="020B0604020202020204" pitchFamily="34" charset="0"/>
              <a:buChar char="•"/>
            </a:pPr>
            <a:r>
              <a:rPr lang="en-US" sz="2400" dirty="0"/>
              <a:t>Test Harness for Dotdot/Thread &amp; Dotdot/IP</a:t>
            </a:r>
          </a:p>
          <a:p>
            <a:pPr marL="357188" indent="-342900">
              <a:buFont typeface="Arial" panose="020B0604020202020204" pitchFamily="34" charset="0"/>
              <a:buChar char="•"/>
            </a:pPr>
            <a:r>
              <a:rPr lang="en-US" sz="2400" dirty="0"/>
              <a:t>Test Harness for Dotdot/??? framework</a:t>
            </a:r>
          </a:p>
          <a:p>
            <a:pPr marL="357188" indent="-342900">
              <a:buFont typeface="Arial" panose="020B0604020202020204" pitchFamily="34" charset="0"/>
              <a:buChar char="•"/>
            </a:pPr>
            <a:r>
              <a:rPr lang="en-US" sz="2400" dirty="0"/>
              <a:t>XML representation of Clusters, Devices, &amp; PICs for each</a:t>
            </a:r>
          </a:p>
          <a:p>
            <a:pPr marL="357188" indent="-342900">
              <a:buFont typeface="Arial" panose="020B0604020202020204" pitchFamily="34" charset="0"/>
              <a:buChar char="•"/>
            </a:pPr>
            <a:r>
              <a:rPr lang="en-US" sz="2400" dirty="0"/>
              <a:t>PICs generate Test Scripts in Python or Java Script</a:t>
            </a:r>
          </a:p>
          <a:p>
            <a:pPr marL="357188" indent="-342900">
              <a:buFont typeface="Arial" panose="020B0604020202020204" pitchFamily="34" charset="0"/>
              <a:buChar char="•"/>
            </a:pPr>
            <a:r>
              <a:rPr lang="en-US" sz="2400" dirty="0"/>
              <a:t>Tools built around machine readable database of elements &amp; instances</a:t>
            </a:r>
          </a:p>
          <a:p>
            <a:pPr marL="357188" indent="-342900">
              <a:buFont typeface="Arial" panose="020B0604020202020204" pitchFamily="34" charset="0"/>
              <a:buChar char="•"/>
            </a:pPr>
            <a:r>
              <a:rPr lang="en-US" sz="2400" dirty="0"/>
              <a:t>Dotdot Commissioning App for iOS and Android</a:t>
            </a:r>
          </a:p>
          <a:p>
            <a:pPr marL="357188" indent="-342900">
              <a:buFont typeface="Arial" panose="020B0604020202020204" pitchFamily="34" charset="0"/>
              <a:buChar char="•"/>
            </a:pPr>
            <a:r>
              <a:rPr lang="en-US" sz="2400" dirty="0"/>
              <a:t>All Source Code for above is owned today by Zigbee members </a:t>
            </a:r>
          </a:p>
          <a:p>
            <a:pPr marL="357188" indent="-342900">
              <a:buFont typeface="Arial" panose="020B0604020202020204" pitchFamily="34" charset="0"/>
              <a:buChar char="•"/>
            </a:pPr>
            <a:r>
              <a:rPr lang="en-US" sz="2400" dirty="0"/>
              <a:t>Next step – generate code, scripts, specs, emulators, etc.</a:t>
            </a:r>
          </a:p>
          <a:p>
            <a:pPr marL="357188" indent="-342900">
              <a:buFont typeface="Arial" panose="020B0604020202020204" pitchFamily="34" charset="0"/>
              <a:buChar char="•"/>
            </a:pPr>
            <a:endParaRPr lang="en-US" dirty="0"/>
          </a:p>
        </p:txBody>
      </p:sp>
    </p:spTree>
    <p:extLst>
      <p:ext uri="{BB962C8B-B14F-4D97-AF65-F5344CB8AC3E}">
        <p14:creationId xmlns:p14="http://schemas.microsoft.com/office/powerpoint/2010/main" val="1833408654"/>
      </p:ext>
    </p:extLst>
  </p:cSld>
  <p:clrMapOvr>
    <a:masterClrMapping/>
  </p:clrMapOvr>
</p:sld>
</file>

<file path=ppt/theme/theme1.xml><?xml version="1.0" encoding="utf-8"?>
<a:theme xmlns:a="http://schemas.openxmlformats.org/drawingml/2006/main" name="Zigbee Template">
  <a:themeElements>
    <a:clrScheme name="zigbee alliance">
      <a:dk1>
        <a:srgbClr val="000000"/>
      </a:dk1>
      <a:lt1>
        <a:srgbClr val="FFFFFF"/>
      </a:lt1>
      <a:dk2>
        <a:srgbClr val="808080"/>
      </a:dk2>
      <a:lt2>
        <a:srgbClr val="E6E6E6"/>
      </a:lt2>
      <a:accent1>
        <a:srgbClr val="ED0544"/>
      </a:accent1>
      <a:accent2>
        <a:srgbClr val="F8F8F8"/>
      </a:accent2>
      <a:accent3>
        <a:srgbClr val="F8F8F8"/>
      </a:accent3>
      <a:accent4>
        <a:srgbClr val="F8F8F8"/>
      </a:accent4>
      <a:accent5>
        <a:srgbClr val="F8F8F8"/>
      </a:accent5>
      <a:accent6>
        <a:srgbClr val="F8F8F8"/>
      </a:accent6>
      <a:hlink>
        <a:srgbClr val="000000"/>
      </a:hlink>
      <a:folHlink>
        <a:srgbClr val="000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D0544"/>
        </a:solidFill>
        <a:effectLst/>
      </a:spPr>
      <a:bodyPr rtlCol="0" anchor="ctr"/>
      <a:lstStyle>
        <a:defPPr algn="ctr">
          <a:defRPr/>
        </a:defPPr>
      </a:lstStyle>
      <a:style>
        <a:lnRef idx="0">
          <a:schemeClr val="accent1"/>
        </a:lnRef>
        <a:fillRef idx="3">
          <a:schemeClr val="accent1"/>
        </a:fillRef>
        <a:effectRef idx="3">
          <a:schemeClr val="accent1"/>
        </a:effectRef>
        <a:fontRef idx="minor">
          <a:schemeClr val="lt1"/>
        </a:fontRef>
      </a:style>
    </a:spDef>
    <a:txDef>
      <a:spPr>
        <a:noFill/>
      </a:spPr>
      <a:bodyPr wrap="square" rtlCol="0">
        <a:spAutoFit/>
      </a:bodyPr>
      <a:lstStyle>
        <a:defPPr>
          <a:defRPr b="0" i="0" dirty="0" err="1" smtClean="0">
            <a:latin typeface="Hind Light" charset="0"/>
            <a:ea typeface="Hind Light" charset="0"/>
            <a:cs typeface="Hind Light" charset="0"/>
          </a:defRPr>
        </a:defPPr>
      </a:lstStyle>
    </a:txDef>
  </a:objectDefaults>
  <a:extraClrSchemeLst/>
  <a:extLst>
    <a:ext uri="{05A4C25C-085E-4340-85A3-A5531E510DB2}">
      <thm15:themeFamily xmlns:thm15="http://schemas.microsoft.com/office/thememl/2012/main" name="Presentation2" id="{EDFCAC7C-340E-B440-BBB1-28E31513B75D}" vid="{089EA8EF-495D-6344-BB1E-4357ED39808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za_powerpoint template_170222</Template>
  <TotalTime>2768</TotalTime>
  <Words>2053</Words>
  <Application>Microsoft Office PowerPoint</Application>
  <PresentationFormat>Widescreen</PresentationFormat>
  <Paragraphs>228</Paragraphs>
  <Slides>19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Courier</vt:lpstr>
      <vt:lpstr>Hind</vt:lpstr>
      <vt:lpstr>Hind Light</vt:lpstr>
      <vt:lpstr>Hind SemiBold</vt:lpstr>
      <vt:lpstr>Hind-Light</vt:lpstr>
      <vt:lpstr>Montserrat</vt:lpstr>
      <vt:lpstr>Zigbee Template</vt:lpstr>
      <vt:lpstr>PowerPoint Presentation</vt:lpstr>
      <vt:lpstr>Evolution of </vt:lpstr>
      <vt:lpstr>Dotdot Elements</vt:lpstr>
      <vt:lpstr>Dotdot Revisioning</vt:lpstr>
      <vt:lpstr>Dotdot Clusters</vt:lpstr>
      <vt:lpstr>Dotdot Utility Clusters</vt:lpstr>
      <vt:lpstr>Dotdot Evolution</vt:lpstr>
      <vt:lpstr>Dotdot Cluster Applications</vt:lpstr>
      <vt:lpstr>Dotdot Development and Testing</vt:lpstr>
      <vt:lpstr>What is in Dotdot/IP</vt:lpstr>
      <vt:lpstr>How does Zigbee map to Dotdot/IP?</vt:lpstr>
      <vt:lpstr>Dotdot/Zigbee vs Dotdot/IP Transactions</vt:lpstr>
      <vt:lpstr>ZDO Commands &amp; CoRE Link Format</vt:lpstr>
      <vt:lpstr>ZDO Commands and CoAP</vt:lpstr>
      <vt:lpstr>General Commands and CoAP</vt:lpstr>
      <vt:lpstr>Cluster Commands and CoAP</vt:lpstr>
      <vt:lpstr>Dotdot/IP Resource Table</vt:lpstr>
      <vt:lpstr>Application Layer Security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Moneta</dc:creator>
  <cp:lastModifiedBy>Cam Williams</cp:lastModifiedBy>
  <cp:revision>196</cp:revision>
  <dcterms:created xsi:type="dcterms:W3CDTF">2017-02-28T15:42:04Z</dcterms:created>
  <dcterms:modified xsi:type="dcterms:W3CDTF">2019-01-29T23:29:17Z</dcterms:modified>
</cp:coreProperties>
</file>